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9"/>
  </p:notesMasterIdLst>
  <p:sldIdLst>
    <p:sldId id="1323" r:id="rId5"/>
    <p:sldId id="1329" r:id="rId6"/>
    <p:sldId id="261" r:id="rId7"/>
    <p:sldId id="1340" r:id="rId8"/>
    <p:sldId id="1368" r:id="rId9"/>
    <p:sldId id="1357" r:id="rId10"/>
    <p:sldId id="1356" r:id="rId11"/>
    <p:sldId id="1369" r:id="rId12"/>
    <p:sldId id="1371" r:id="rId13"/>
    <p:sldId id="1332" r:id="rId14"/>
    <p:sldId id="1333" r:id="rId15"/>
    <p:sldId id="1335" r:id="rId16"/>
    <p:sldId id="1336" r:id="rId17"/>
    <p:sldId id="1339" r:id="rId18"/>
    <p:sldId id="1346" r:id="rId19"/>
    <p:sldId id="1347" r:id="rId20"/>
    <p:sldId id="1345" r:id="rId21"/>
    <p:sldId id="1344" r:id="rId22"/>
    <p:sldId id="1349" r:id="rId23"/>
    <p:sldId id="1342" r:id="rId24"/>
    <p:sldId id="1341" r:id="rId25"/>
    <p:sldId id="1350" r:id="rId26"/>
    <p:sldId id="1365" r:id="rId27"/>
    <p:sldId id="1353" r:id="rId28"/>
    <p:sldId id="1358" r:id="rId29"/>
    <p:sldId id="1355" r:id="rId30"/>
    <p:sldId id="1354" r:id="rId31"/>
    <p:sldId id="1366" r:id="rId32"/>
    <p:sldId id="1352" r:id="rId33"/>
    <p:sldId id="1367" r:id="rId34"/>
    <p:sldId id="1351" r:id="rId35"/>
    <p:sldId id="1361" r:id="rId36"/>
    <p:sldId id="1372" r:id="rId37"/>
    <p:sldId id="1373" r:id="rId38"/>
    <p:sldId id="1398" r:id="rId39"/>
    <p:sldId id="1364" r:id="rId40"/>
    <p:sldId id="1393" r:id="rId41"/>
    <p:sldId id="1397" r:id="rId42"/>
    <p:sldId id="1399" r:id="rId43"/>
    <p:sldId id="1406" r:id="rId44"/>
    <p:sldId id="1414" r:id="rId45"/>
    <p:sldId id="1363" r:id="rId46"/>
    <p:sldId id="1374" r:id="rId47"/>
    <p:sldId id="1375" r:id="rId48"/>
    <p:sldId id="1376" r:id="rId49"/>
    <p:sldId id="1360" r:id="rId50"/>
    <p:sldId id="1377" r:id="rId51"/>
    <p:sldId id="1359" r:id="rId52"/>
    <p:sldId id="1378" r:id="rId53"/>
    <p:sldId id="1392" r:id="rId54"/>
    <p:sldId id="1391" r:id="rId55"/>
    <p:sldId id="1390" r:id="rId56"/>
    <p:sldId id="1389" r:id="rId57"/>
    <p:sldId id="1388" r:id="rId58"/>
    <p:sldId id="1394" r:id="rId59"/>
    <p:sldId id="1396" r:id="rId60"/>
    <p:sldId id="1395" r:id="rId61"/>
    <p:sldId id="1400" r:id="rId62"/>
    <p:sldId id="1401" r:id="rId63"/>
    <p:sldId id="1387" r:id="rId64"/>
    <p:sldId id="1404" r:id="rId65"/>
    <p:sldId id="1386" r:id="rId66"/>
    <p:sldId id="1403" r:id="rId67"/>
    <p:sldId id="1402" r:id="rId68"/>
    <p:sldId id="1385" r:id="rId69"/>
    <p:sldId id="1384" r:id="rId70"/>
    <p:sldId id="1383" r:id="rId71"/>
    <p:sldId id="1382" r:id="rId72"/>
    <p:sldId id="1381" r:id="rId73"/>
    <p:sldId id="1380" r:id="rId74"/>
    <p:sldId id="1379" r:id="rId75"/>
    <p:sldId id="1407" r:id="rId76"/>
    <p:sldId id="1408" r:id="rId77"/>
    <p:sldId id="1413" r:id="rId78"/>
    <p:sldId id="1412" r:id="rId79"/>
    <p:sldId id="1411" r:id="rId80"/>
    <p:sldId id="1410" r:id="rId81"/>
    <p:sldId id="1409" r:id="rId82"/>
    <p:sldId id="1419" r:id="rId83"/>
    <p:sldId id="1415" r:id="rId84"/>
    <p:sldId id="1418" r:id="rId85"/>
    <p:sldId id="1417" r:id="rId86"/>
    <p:sldId id="258" r:id="rId87"/>
    <p:sldId id="27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tchen Ingbretson" initials="GI" lastIdx="2" clrIdx="0">
    <p:extLst>
      <p:ext uri="{19B8F6BF-5375-455C-9EA6-DF929625EA0E}">
        <p15:presenceInfo xmlns:p15="http://schemas.microsoft.com/office/powerpoint/2012/main" userId="ef7bc15b1bb9f3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48E"/>
    <a:srgbClr val="3C1B52"/>
    <a:srgbClr val="008FC6"/>
    <a:srgbClr val="56565A"/>
    <a:srgbClr val="ED2628"/>
    <a:srgbClr val="1E285B"/>
    <a:srgbClr val="060E9F"/>
    <a:srgbClr val="FEC6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9" autoAdjust="0"/>
    <p:restoredTop sz="82139" autoAdjust="0"/>
  </p:normalViewPr>
  <p:slideViewPr>
    <p:cSldViewPr snapToGrid="0" snapToObjects="1">
      <p:cViewPr varScale="1">
        <p:scale>
          <a:sx n="93" d="100"/>
          <a:sy n="93" d="100"/>
        </p:scale>
        <p:origin x="7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4C01-D513-4F81-BDF9-DB95ABED525A}" type="datetimeFigureOut">
              <a:rPr lang="en-US" smtClean="0"/>
              <a:t>3/25/2020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523D9-17A7-4276-B7C7-E1C8FE7FBEB5}" type="slidenum">
              <a:rPr lang="en-US" smtClean="0"/>
              <a:t>‹#›</a:t>
            </a:fld>
            <a:endParaRPr lang="en-US" dirty="0"/>
          </a:p>
        </p:txBody>
      </p:sp>
    </p:spTree>
    <p:extLst>
      <p:ext uri="{BB962C8B-B14F-4D97-AF65-F5344CB8AC3E}">
        <p14:creationId xmlns:p14="http://schemas.microsoft.com/office/powerpoint/2010/main" val="258177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dynamics365/supply-chain/master-planning/planning-optimization/planning-optimization-overview"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feature enables you to set the bank transaction type of a bank document for advanced bank reconciliation. </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10</a:t>
            </a:fld>
            <a:endParaRPr lang="en-US" dirty="0"/>
          </a:p>
        </p:txBody>
      </p:sp>
    </p:spTree>
    <p:extLst>
      <p:ext uri="{BB962C8B-B14F-4D97-AF65-F5344CB8AC3E}">
        <p14:creationId xmlns:p14="http://schemas.microsoft.com/office/powerpoint/2010/main" val="1959735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Prohibit submission to workflow when the invoice number already exists on a posted invoice, and your system is not set up to accept duplicate invoice numbers.</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feature lets you prevent a vendor invoice from being submitted to the workflow process when it contains the same invoice number as another posted invoice. Instead, a message alerts the person who submitted the invoice that an invoice with a duplicate number was found and lets them correct it before submitting it to workflow. This alert will be displayed when the Accounts payable parameter labeled “Check the invoice number used” is set to “Reject duplicate.” Finding and resolving issues before invoices are submitted to workflow helps prevent errors that might stop posting and require resubmitting them to workflow later, saving submitters and approvers time in the long run.</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29</a:t>
            </a:fld>
            <a:endParaRPr lang="en-US" dirty="0"/>
          </a:p>
        </p:txBody>
      </p:sp>
    </p:spTree>
    <p:extLst>
      <p:ext uri="{BB962C8B-B14F-4D97-AF65-F5344CB8AC3E}">
        <p14:creationId xmlns:p14="http://schemas.microsoft.com/office/powerpoint/2010/main" val="398829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30</a:t>
            </a:fld>
            <a:endParaRPr lang="en-US" dirty="0"/>
          </a:p>
        </p:txBody>
      </p:sp>
    </p:spTree>
    <p:extLst>
      <p:ext uri="{BB962C8B-B14F-4D97-AF65-F5344CB8AC3E}">
        <p14:creationId xmlns:p14="http://schemas.microsoft.com/office/powerpoint/2010/main" val="124970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Ability to update bank balances when posting an Advanced ledger entry - </a:t>
            </a:r>
            <a:r>
              <a:rPr lang="en-US" sz="1200" b="0" i="0" kern="1200" dirty="0">
                <a:solidFill>
                  <a:schemeClr val="tx1"/>
                </a:solidFill>
                <a:effectLst/>
                <a:latin typeface="+mn-lt"/>
                <a:ea typeface="+mn-ea"/>
                <a:cs typeface="+mn-cs"/>
              </a:rPr>
              <a:t>Public Sector - This feature lets you update bank balances when posting an Advanced ledger entry for transactions that affect banking main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Associate purchase order inventory transactions with load - </a:t>
            </a:r>
            <a:r>
              <a:rPr lang="en-US" sz="1200" b="0" i="0" kern="1200" dirty="0">
                <a:solidFill>
                  <a:schemeClr val="tx1"/>
                </a:solidFill>
                <a:effectLst/>
                <a:latin typeface="+mn-lt"/>
                <a:ea typeface="+mn-ea"/>
                <a:cs typeface="+mn-cs"/>
              </a:rPr>
              <a:t>This feature records inbound load IDs for purchase order inventory transactions as warehouse workers register inbound quantities using a mobile device.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Attachments button on the Pending invoices journal form - </a:t>
            </a:r>
            <a:r>
              <a:rPr lang="en-US" sz="1200" b="0" i="0" kern="1200" dirty="0">
                <a:solidFill>
                  <a:schemeClr val="tx1"/>
                </a:solidFill>
                <a:effectLst/>
                <a:latin typeface="+mn-lt"/>
                <a:ea typeface="+mn-ea"/>
                <a:cs typeface="+mn-cs"/>
              </a:rPr>
              <a:t>This feature enables a header attachments button on Pending invoices page to let users attach or view attachments to invoices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Budget planning query optimization for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p:txBody>
      </p:sp>
      <p:sp>
        <p:nvSpPr>
          <p:cNvPr id="4" name="Slide Number Placeholder 3"/>
          <p:cNvSpPr>
            <a:spLocks noGrp="1"/>
          </p:cNvSpPr>
          <p:nvPr>
            <p:ph type="sldNum" sz="quarter" idx="5"/>
          </p:nvPr>
        </p:nvSpPr>
        <p:spPr/>
        <p:txBody>
          <a:bodyPr/>
          <a:lstStyle/>
          <a:p>
            <a:fld id="{396523D9-17A7-4276-B7C7-E1C8FE7FBEB5}" type="slidenum">
              <a:rPr lang="en-US" smtClean="0"/>
              <a:t>36</a:t>
            </a:fld>
            <a:endParaRPr lang="en-US" dirty="0"/>
          </a:p>
        </p:txBody>
      </p:sp>
    </p:spTree>
    <p:extLst>
      <p:ext uri="{BB962C8B-B14F-4D97-AF65-F5344CB8AC3E}">
        <p14:creationId xmlns:p14="http://schemas.microsoft.com/office/powerpoint/2010/main" val="361112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Copy tax registration number as default tax exempt number (when creating vendor) - </a:t>
            </a:r>
            <a:r>
              <a:rPr lang="en-US" sz="1200" b="0" i="0" kern="1200" dirty="0">
                <a:solidFill>
                  <a:schemeClr val="tx1"/>
                </a:solidFill>
                <a:effectLst/>
                <a:latin typeface="+mn-lt"/>
                <a:ea typeface="+mn-ea"/>
                <a:cs typeface="+mn-cs"/>
              </a:rPr>
              <a:t>This feature controls the behavior of copying tax registration number as default tax exempt number. If it’s turned on, tax registration number will not be copied as default tax exempt number; If it’s turned off, tax registration number will be copied as default tax exempt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Defaulting of customer business address in the tax information of a sales transaction and Company address in direct delivery Purchase order.  - </a:t>
            </a:r>
            <a:r>
              <a:rPr lang="en-US" sz="1200" b="0" i="0" kern="1200" dirty="0">
                <a:solidFill>
                  <a:schemeClr val="tx1"/>
                </a:solidFill>
                <a:effectLst/>
                <a:latin typeface="+mn-lt"/>
                <a:ea typeface="+mn-ea"/>
                <a:cs typeface="+mn-cs"/>
              </a:rPr>
              <a:t>This feature will default customer business address in the tax information tab of a sales transaction and company address in the tax information tab of a direct delivery purchase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Deferred put processing – enable for audit template feature with trigger event set to Prior - </a:t>
            </a:r>
            <a:r>
              <a:rPr lang="en-US" sz="1200" b="0" i="0" kern="1200" dirty="0">
                <a:solidFill>
                  <a:schemeClr val="tx1"/>
                </a:solidFill>
                <a:effectLst/>
                <a:latin typeface="+mn-lt"/>
                <a:ea typeface="+mn-ea"/>
                <a:cs typeface="+mn-cs"/>
              </a:rPr>
              <a:t>This feature extends the deferred put processing functionality for the audit template with trigger event set to Prior. The trigger event completion and status change are not included.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37</a:t>
            </a:fld>
            <a:endParaRPr lang="en-US" dirty="0"/>
          </a:p>
        </p:txBody>
      </p:sp>
    </p:spTree>
    <p:extLst>
      <p:ext uri="{BB962C8B-B14F-4D97-AF65-F5344CB8AC3E}">
        <p14:creationId xmlns:p14="http://schemas.microsoft.com/office/powerpoint/2010/main" val="2542743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ECB import on the current or previous date  - </a:t>
            </a:r>
            <a:r>
              <a:rPr lang="en-US" sz="1200" b="0" i="0" kern="1200" dirty="0">
                <a:solidFill>
                  <a:schemeClr val="tx1"/>
                </a:solidFill>
                <a:effectLst/>
                <a:latin typeface="+mn-lt"/>
                <a:ea typeface="+mn-ea"/>
                <a:cs typeface="+mn-cs"/>
              </a:rPr>
              <a:t>This feature introduces a check box on the dialog for importing currency exchange rates for the European Central Bank provider. The user can select either to import the currency exchange rate published on the current date or the rate on the previous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Enable batch processing for bank payment advice reports - This feature lets you use batch processing for both the customer and vendor bank payment advice reports. To use this feature you must use BankPaymAdviceVendV2 and BankPaymAdviceCustV2 bank payment advice and set them up as the customer and vendor report formats in print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Enable defaulting of fiscal data from invoice account - </a:t>
            </a:r>
            <a:r>
              <a:rPr lang="en-US" sz="1200" b="0" i="0" kern="1200" dirty="0">
                <a:solidFill>
                  <a:schemeClr val="tx1"/>
                </a:solidFill>
                <a:effectLst/>
                <a:latin typeface="+mn-lt"/>
                <a:ea typeface="+mn-ea"/>
                <a:cs typeface="+mn-cs"/>
              </a:rPr>
              <a:t>This feature allows configuring rules for defaulting of fiscal data settings (Tax exempt number and Sales tax group) on sales orders, free text invoices, and purchase orders based on the information from the invoice account or the customer/vendor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Enable rounding rules for withholding tax  - </a:t>
            </a:r>
            <a:r>
              <a:rPr lang="en-US" sz="1200" b="0" i="0" kern="1200" dirty="0">
                <a:solidFill>
                  <a:schemeClr val="tx1"/>
                </a:solidFill>
                <a:effectLst/>
                <a:latin typeface="+mn-lt"/>
                <a:ea typeface="+mn-ea"/>
                <a:cs typeface="+mn-cs"/>
              </a:rPr>
              <a:t>When this feature is enabled, the withholding tax amount will be rounded respecting the setup: Normal, Downward, Rounding-up, provided transaction currency and tax currency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dirty="0">
                <a:solidFill>
                  <a:schemeClr val="tx1"/>
                </a:solidFill>
                <a:effectLst/>
                <a:latin typeface="+mn-lt"/>
                <a:ea typeface="+mn-ea"/>
                <a:cs typeface="+mn-cs"/>
              </a:rPr>
              <a:t>Enable usage of </a:t>
            </a:r>
            <a:r>
              <a:rPr lang="en-US" sz="1200" b="0" i="0" kern="1200" dirty="0" err="1">
                <a:solidFill>
                  <a:schemeClr val="tx1"/>
                </a:solidFill>
                <a:effectLst/>
                <a:latin typeface="+mn-lt"/>
                <a:ea typeface="+mn-ea"/>
                <a:cs typeface="+mn-cs"/>
              </a:rPr>
              <a:t>EPPlus</a:t>
            </a:r>
            <a:r>
              <a:rPr lang="en-US" sz="1200" b="0" i="0" kern="1200" dirty="0">
                <a:solidFill>
                  <a:schemeClr val="tx1"/>
                </a:solidFill>
                <a:effectLst/>
                <a:latin typeface="+mn-lt"/>
                <a:ea typeface="+mn-ea"/>
                <a:cs typeface="+mn-cs"/>
              </a:rPr>
              <a:t> library instead of Open XML SDK in Electronic reporting framework to manage templates of business documents and use them for generation of outbound documents.</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38</a:t>
            </a:fld>
            <a:endParaRPr lang="en-US" dirty="0"/>
          </a:p>
        </p:txBody>
      </p:sp>
    </p:spTree>
    <p:extLst>
      <p:ext uri="{BB962C8B-B14F-4D97-AF65-F5344CB8AC3E}">
        <p14:creationId xmlns:p14="http://schemas.microsoft.com/office/powerpoint/2010/main" val="68411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this feature is enabled, the work header breaks will be evaluated before the work header maximums.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movement, inventory adjustment, transfer, BOM, ownership, counting and tag counting</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enabled, the calculation of Quantity left to load for a purchase order line is replaced with a view that shows the registered quantity marked with a load.</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39</a:t>
            </a:fld>
            <a:endParaRPr lang="en-US" dirty="0"/>
          </a:p>
        </p:txBody>
      </p:sp>
    </p:spTree>
    <p:extLst>
      <p:ext uri="{BB962C8B-B14F-4D97-AF65-F5344CB8AC3E}">
        <p14:creationId xmlns:p14="http://schemas.microsoft.com/office/powerpoint/2010/main" val="17098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b="0" i="0" kern="1200" dirty="0">
                <a:solidFill>
                  <a:schemeClr val="tx1"/>
                </a:solidFill>
                <a:effectLst/>
                <a:latin typeface="+mn-lt"/>
                <a:ea typeface="+mn-ea"/>
                <a:cs typeface="+mn-cs"/>
              </a:rPr>
              <a:t>Public Sector – This feature enables the ability to calculate delivery date.</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40</a:t>
            </a:fld>
            <a:endParaRPr lang="en-US" dirty="0"/>
          </a:p>
        </p:txBody>
      </p:sp>
    </p:spTree>
    <p:extLst>
      <p:ext uri="{BB962C8B-B14F-4D97-AF65-F5344CB8AC3E}">
        <p14:creationId xmlns:p14="http://schemas.microsoft.com/office/powerpoint/2010/main" val="351789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Users often need to add fields to a grid or page; however, with the large number of available fields, this can be difficult. Instead of having to search through a large list, this feature enables the system to surface a set of recommended fields based on what other users most often add in similar scenarios.</a:t>
            </a:r>
          </a:p>
          <a:p>
            <a:endParaRPr lang="en-US" dirty="0"/>
          </a:p>
          <a:p>
            <a:r>
              <a:rPr lang="en-US" sz="1200" b="0" i="0" kern="1200" dirty="0">
                <a:solidFill>
                  <a:schemeClr val="tx1"/>
                </a:solidFill>
                <a:effectLst/>
                <a:latin typeface="+mn-lt"/>
                <a:ea typeface="+mn-ea"/>
                <a:cs typeface="+mn-cs"/>
              </a:rPr>
              <a:t>Public Sector - The feature enables the Statement of treasurer’s accountability report. While similar to a trial balance report, the new report presents information that’s used as often as daily by public sector treasurers. The report can help identify discrepancies, unexpected balances, possible adjustments needed, and other general audit functions, thereby providing transparency and helping limit data entry mistakes.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feature enables dual currency support for tax domain. After enabling this feature, user could specify the routing of sales tax amount conversion under different currencies.</a:t>
            </a:r>
          </a:p>
        </p:txBody>
      </p:sp>
      <p:sp>
        <p:nvSpPr>
          <p:cNvPr id="4" name="Slide Number Placeholder 3"/>
          <p:cNvSpPr>
            <a:spLocks noGrp="1"/>
          </p:cNvSpPr>
          <p:nvPr>
            <p:ph type="sldNum" sz="quarter" idx="5"/>
          </p:nvPr>
        </p:nvSpPr>
        <p:spPr/>
        <p:txBody>
          <a:bodyPr/>
          <a:lstStyle/>
          <a:p>
            <a:fld id="{396523D9-17A7-4276-B7C7-E1C8FE7FBEB5}" type="slidenum">
              <a:rPr lang="en-US" smtClean="0"/>
              <a:t>41</a:t>
            </a:fld>
            <a:endParaRPr lang="en-US" dirty="0"/>
          </a:p>
        </p:txBody>
      </p:sp>
    </p:spTree>
    <p:extLst>
      <p:ext uri="{BB962C8B-B14F-4D97-AF65-F5344CB8AC3E}">
        <p14:creationId xmlns:p14="http://schemas.microsoft.com/office/powerpoint/2010/main" val="4096091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warning if quantity rounded to 2 decimals is different than the value supplied</a:t>
            </a:r>
          </a:p>
        </p:txBody>
      </p:sp>
      <p:sp>
        <p:nvSpPr>
          <p:cNvPr id="4" name="Slide Number Placeholder 3"/>
          <p:cNvSpPr>
            <a:spLocks noGrp="1"/>
          </p:cNvSpPr>
          <p:nvPr>
            <p:ph type="sldNum" sz="quarter" idx="5"/>
          </p:nvPr>
        </p:nvSpPr>
        <p:spPr/>
        <p:txBody>
          <a:bodyPr/>
          <a:lstStyle/>
          <a:p>
            <a:fld id="{396523D9-17A7-4276-B7C7-E1C8FE7FBEB5}" type="slidenum">
              <a:rPr lang="en-US" smtClean="0"/>
              <a:t>50</a:t>
            </a:fld>
            <a:endParaRPr lang="en-US" dirty="0"/>
          </a:p>
        </p:txBody>
      </p:sp>
    </p:spTree>
    <p:extLst>
      <p:ext uri="{BB962C8B-B14F-4D97-AF65-F5344CB8AC3E}">
        <p14:creationId xmlns:p14="http://schemas.microsoft.com/office/powerpoint/2010/main" val="131435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feature provides a new way of executing the Compare item price report and is helpful in cases where the output contains a large number of lines. With the Compare item price storage feature enabled, you can filter the results and drill through to see details by cost group type or cost group, or export the results to an external system.</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Released</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52</a:t>
            </a:fld>
            <a:endParaRPr lang="en-US" dirty="0"/>
          </a:p>
        </p:txBody>
      </p:sp>
    </p:spTree>
    <p:extLst>
      <p:ext uri="{BB962C8B-B14F-4D97-AF65-F5344CB8AC3E}">
        <p14:creationId xmlns:p14="http://schemas.microsoft.com/office/powerpoint/2010/main" val="385850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Enable using unit of measure and unit quantity in inventory journal lines.</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16</a:t>
            </a:fld>
            <a:endParaRPr lang="en-US" dirty="0"/>
          </a:p>
        </p:txBody>
      </p:sp>
    </p:spTree>
    <p:extLst>
      <p:ext uri="{BB962C8B-B14F-4D97-AF65-F5344CB8AC3E}">
        <p14:creationId xmlns:p14="http://schemas.microsoft.com/office/powerpoint/2010/main" val="849401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feature allows for automated consolidation of shipment at the time of batch releasing sales or transfer orders. Shipment consolidation policies can be setup The policies have queries to define their applicability and a modifiable set of fields driving the decision for grouping load lines on shipment level automatically at release to warehouse. When releasing to warehouse manually the same logic is triggered when added to open shipments</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53</a:t>
            </a:fld>
            <a:endParaRPr lang="en-US" dirty="0"/>
          </a:p>
        </p:txBody>
      </p:sp>
    </p:spTree>
    <p:extLst>
      <p:ext uri="{BB962C8B-B14F-4D97-AF65-F5344CB8AC3E}">
        <p14:creationId xmlns:p14="http://schemas.microsoft.com/office/powerpoint/2010/main" val="343551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Credit management allows you to create and manage credit limits, block customer orders based on rules and release those orders.</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54</a:t>
            </a:fld>
            <a:endParaRPr lang="en-US" dirty="0"/>
          </a:p>
        </p:txBody>
      </p:sp>
    </p:spTree>
    <p:extLst>
      <p:ext uri="{BB962C8B-B14F-4D97-AF65-F5344CB8AC3E}">
        <p14:creationId xmlns:p14="http://schemas.microsoft.com/office/powerpoint/2010/main" val="2806833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57</a:t>
            </a:fld>
            <a:endParaRPr lang="en-US" dirty="0"/>
          </a:p>
        </p:txBody>
      </p:sp>
    </p:spTree>
    <p:extLst>
      <p:ext uri="{BB962C8B-B14F-4D97-AF65-F5344CB8AC3E}">
        <p14:creationId xmlns:p14="http://schemas.microsoft.com/office/powerpoint/2010/main" val="749579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facilitates the tracking and optimization of the overall equipment effectiveness in real-time.</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60</a:t>
            </a:fld>
            <a:endParaRPr lang="en-US" dirty="0"/>
          </a:p>
        </p:txBody>
      </p:sp>
    </p:spTree>
    <p:extLst>
      <p:ext uri="{BB962C8B-B14F-4D97-AF65-F5344CB8AC3E}">
        <p14:creationId xmlns:p14="http://schemas.microsoft.com/office/powerpoint/2010/main" val="240531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Provides notification services and actions for managing delayed production orders. Displays impacted operations. Provides users with the ability to define order-delay metrics for combinations of resources and products, and notifies users when exceptions to these thresholds occur.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Provides notification services and actions for managing equipment-down scenarios. Displays impacted operations. Provides users with the ability to define metrics for machine-down thresholds and notifies users when an exception to these thresholds occurs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Provides notification services and actions for managing quality anomalies. Provides users with the ability to define quality attributes for products and get notified when exceptions to these attributes occur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Provides automated inventory updates from the shop floor. Provides the ability to define batching/grouping rules for automatic inventory update journals and report as finished (RAF) creation based on part-out signals received from the IoT Hub.</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61</a:t>
            </a:fld>
            <a:endParaRPr lang="en-US" dirty="0"/>
          </a:p>
        </p:txBody>
      </p:sp>
    </p:spTree>
    <p:extLst>
      <p:ext uri="{BB962C8B-B14F-4D97-AF65-F5344CB8AC3E}">
        <p14:creationId xmlns:p14="http://schemas.microsoft.com/office/powerpoint/2010/main" val="409345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tool to warehouse managers to easily view and filter the volumetric utilization of location across the warehouse. If deemed necessary, the user can select locations and create inventory movement work straight from the form in order to consolidate items, better utilizing warehouse space.</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62</a:t>
            </a:fld>
            <a:endParaRPr lang="en-US" dirty="0"/>
          </a:p>
        </p:txBody>
      </p:sp>
    </p:spTree>
    <p:extLst>
      <p:ext uri="{BB962C8B-B14F-4D97-AF65-F5344CB8AC3E}">
        <p14:creationId xmlns:p14="http://schemas.microsoft.com/office/powerpoint/2010/main" val="4276880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LP Location positioning allows the user to see where the LP is located a multi pallet location, such as double deep pallet racking. This functionality adds an sequence number to the license plate for each license plate that is put to a location. The sequence number orders the license plates within a storage location. This feature intelligently solves scenarios where customers are using gravity racking system and need to know which license plate is front facing for picking purposes.</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64</a:t>
            </a:fld>
            <a:endParaRPr lang="en-US" dirty="0"/>
          </a:p>
        </p:txBody>
      </p:sp>
    </p:spTree>
    <p:extLst>
      <p:ext uri="{BB962C8B-B14F-4D97-AF65-F5344CB8AC3E}">
        <p14:creationId xmlns:p14="http://schemas.microsoft.com/office/powerpoint/2010/main" val="15608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config, size, color, style mixing for a location profile id</a:t>
            </a:r>
          </a:p>
          <a:p>
            <a:endParaRPr lang="en-US" dirty="0"/>
          </a:p>
          <a:p>
            <a:r>
              <a:rPr lang="en-US" sz="1200" b="0" i="0" kern="1200" dirty="0">
                <a:solidFill>
                  <a:schemeClr val="tx1"/>
                </a:solidFill>
                <a:effectLst/>
                <a:latin typeface="+mn-lt"/>
                <a:ea typeface="+mn-ea"/>
                <a:cs typeface="+mn-cs"/>
              </a:rPr>
              <a:t>let allows you to decide whether configurations, colors, style, and sizes can be mixed on a certain location (profile) or if only one or a combination of some of those dimensions can be put to the same location.</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65</a:t>
            </a:fld>
            <a:endParaRPr lang="en-US" dirty="0"/>
          </a:p>
        </p:txBody>
      </p:sp>
    </p:spTree>
    <p:extLst>
      <p:ext uri="{BB962C8B-B14F-4D97-AF65-F5344CB8AC3E}">
        <p14:creationId xmlns:p14="http://schemas.microsoft.com/office/powerpoint/2010/main" val="912684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manual consolidation of shipments is a time-driven requirement – some shipments get consolidated at release to warehouse, however, some should be consolidated when they are already at the dock.</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66</a:t>
            </a:fld>
            <a:endParaRPr lang="en-US" dirty="0"/>
          </a:p>
        </p:txBody>
      </p:sp>
    </p:spTree>
    <p:extLst>
      <p:ext uri="{BB962C8B-B14F-4D97-AF65-F5344CB8AC3E}">
        <p14:creationId xmlns:p14="http://schemas.microsoft.com/office/powerpoint/2010/main" val="1365821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Organization wide wave step code enables the wave step code feature for all legal entities. The wave step code feature ensures that wave step codes no longer are based on free text but on codes stored in a dedicated table for wave step codes. Going forward, a user has to select between predefined wave step codes when using wave step codes to link specific wave method instances with their corresponding templates.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96523D9-17A7-4276-B7C7-E1C8FE7FBEB5}" type="slidenum">
              <a:rPr lang="en-US" smtClean="0"/>
              <a:t>68</a:t>
            </a:fld>
            <a:endParaRPr lang="en-US" dirty="0"/>
          </a:p>
        </p:txBody>
      </p:sp>
    </p:spTree>
    <p:extLst>
      <p:ext uri="{BB962C8B-B14F-4D97-AF65-F5344CB8AC3E}">
        <p14:creationId xmlns:p14="http://schemas.microsoft.com/office/powerpoint/2010/main" val="210138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Automatically generates LP during feedback and progress reporting in manufacturing execution</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17</a:t>
            </a:fld>
            <a:endParaRPr lang="en-US" dirty="0"/>
          </a:p>
        </p:txBody>
      </p:sp>
    </p:spTree>
    <p:extLst>
      <p:ext uri="{BB962C8B-B14F-4D97-AF65-F5344CB8AC3E}">
        <p14:creationId xmlns:p14="http://schemas.microsoft.com/office/powerpoint/2010/main" val="4130609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extends the current system directed picking with new System directed query order where the user can set up a sequence and a query or multiple queries which will evaluate all created work orders. It will therefore capture and present only the work orders that meet the specified criteria of the mobile device menu item setup. Organization-wide system directed work sequencing enables the system directed work sequencing feature for all legal entities within the organization.</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69</a:t>
            </a:fld>
            <a:endParaRPr lang="en-US" dirty="0"/>
          </a:p>
        </p:txBody>
      </p:sp>
    </p:spTree>
    <p:extLst>
      <p:ext uri="{BB962C8B-B14F-4D97-AF65-F5344CB8AC3E}">
        <p14:creationId xmlns:p14="http://schemas.microsoft.com/office/powerpoint/2010/main" val="965421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Pallet building offers the ability to sort packed containers to a correct pallet after the packing station and to build a packing hierarchy. Such pallets can later be moved to the correct staging location with a single work order capturing all packed containers. The warehouse worker has the freedom to choose which pallet the packed container should be put to, the maximum number of boxes a pallet can have, and how many pallets are needed in any given scenario.</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70</a:t>
            </a:fld>
            <a:endParaRPr lang="en-US" dirty="0"/>
          </a:p>
        </p:txBody>
      </p:sp>
    </p:spTree>
    <p:extLst>
      <p:ext uri="{BB962C8B-B14F-4D97-AF65-F5344CB8AC3E}">
        <p14:creationId xmlns:p14="http://schemas.microsoft.com/office/powerpoint/2010/main" val="2228186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introduces advanced, planned cross-docking where all of the inbound inventory required to satisfy an existing order can be moved directly to the correct outbound dock or staging area without being put away. All remaining inventory from the inbound source is directed to the correct storage location through the regular put-away process. Cross-docking allows workers to skip inbound put-away and outbound picking of inventory that is already marked for inclusion in an outbound order. </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71</a:t>
            </a:fld>
            <a:endParaRPr lang="en-US" dirty="0"/>
          </a:p>
        </p:txBody>
      </p:sp>
    </p:spTree>
    <p:extLst>
      <p:ext uri="{BB962C8B-B14F-4D97-AF65-F5344CB8AC3E}">
        <p14:creationId xmlns:p14="http://schemas.microsoft.com/office/powerpoint/2010/main" val="1555354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https://docs.microsoft.com/en-us/dynamics365/supply-chain/master-planning/planning-optimization/planning-optimization-overview</a:t>
            </a:r>
            <a:endParaRPr lang="en-US" dirty="0"/>
          </a:p>
          <a:p>
            <a:endParaRPr lang="en-US" dirty="0"/>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72</a:t>
            </a:fld>
            <a:endParaRPr lang="en-US" dirty="0"/>
          </a:p>
        </p:txBody>
      </p:sp>
    </p:spTree>
    <p:extLst>
      <p:ext uri="{BB962C8B-B14F-4D97-AF65-F5344CB8AC3E}">
        <p14:creationId xmlns:p14="http://schemas.microsoft.com/office/powerpoint/2010/main" val="2665269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feature enables the printing of a label when reporting as finished from the Job Card Device. The label is a part of document routing and enabled in the configure job card for devices page.</a:t>
            </a:r>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74</a:t>
            </a:fld>
            <a:endParaRPr lang="en-US" dirty="0"/>
          </a:p>
        </p:txBody>
      </p:sp>
    </p:spTree>
    <p:extLst>
      <p:ext uri="{BB962C8B-B14F-4D97-AF65-F5344CB8AC3E}">
        <p14:creationId xmlns:p14="http://schemas.microsoft.com/office/powerpoint/2010/main" val="1497682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sub types for products of type service. Opens the door for services types like warranties but little functionality currently.</a:t>
            </a:r>
          </a:p>
          <a:p>
            <a:endParaRPr lang="en-US" dirty="0"/>
          </a:p>
          <a:p>
            <a:r>
              <a:rPr lang="en-US" sz="1200" b="0" i="0" u="none" strike="noStrike" kern="1200" dirty="0">
                <a:solidFill>
                  <a:schemeClr val="tx1"/>
                </a:solidFill>
                <a:effectLst/>
                <a:latin typeface="+mn-lt"/>
                <a:ea typeface="+mn-ea"/>
                <a:cs typeface="+mn-cs"/>
              </a:rPr>
              <a:t>Released</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75</a:t>
            </a:fld>
            <a:endParaRPr lang="en-US" dirty="0"/>
          </a:p>
        </p:txBody>
      </p:sp>
    </p:spTree>
    <p:extLst>
      <p:ext uri="{BB962C8B-B14F-4D97-AF65-F5344CB8AC3E}">
        <p14:creationId xmlns:p14="http://schemas.microsoft.com/office/powerpoint/2010/main" val="270432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function offers an alternative to existing quality check process with more flexibility and faster processing. At the time of receiving, the worker is required to perform a desired quality check and must decide whether to accept or reject each license plate scanned after they have been registered. Accepted license plates will be guided to the storage location as normal, while rejected license plates will be diverted to a quality check location for further inspection.</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76</a:t>
            </a:fld>
            <a:endParaRPr lang="en-US" dirty="0"/>
          </a:p>
        </p:txBody>
      </p:sp>
    </p:spTree>
    <p:extLst>
      <p:ext uri="{BB962C8B-B14F-4D97-AF65-F5344CB8AC3E}">
        <p14:creationId xmlns:p14="http://schemas.microsoft.com/office/powerpoint/2010/main" val="2131362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features allow more replenishment work to be created than will fit in a location and will block replenishment work from being completed once the location is full. As inventory in the pick location drops below a configurable threshold, more replenishment work will be made available.</a:t>
            </a:r>
          </a:p>
          <a:p>
            <a:r>
              <a:rPr lang="en-US" sz="1200" b="0" i="0" kern="1200" dirty="0">
                <a:solidFill>
                  <a:schemeClr val="tx1"/>
                </a:solidFill>
                <a:effectLst/>
                <a:latin typeface="+mn-lt"/>
                <a:ea typeface="+mn-ea"/>
                <a:cs typeface="+mn-cs"/>
              </a:rPr>
              <a:t>Largely for high volume or space constrained warehouses</a:t>
            </a:r>
          </a:p>
          <a:p>
            <a:endParaRPr lang="en-US" dirty="0"/>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77</a:t>
            </a:fld>
            <a:endParaRPr lang="en-US" dirty="0"/>
          </a:p>
        </p:txBody>
      </p:sp>
    </p:spTree>
    <p:extLst>
      <p:ext uri="{BB962C8B-B14F-4D97-AF65-F5344CB8AC3E}">
        <p14:creationId xmlns:p14="http://schemas.microsoft.com/office/powerpoint/2010/main" val="2351502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your agency has sent a request for quotation (RFQ), vendors sometimes have questions that pertain to the request. Vendors that have questions related to an RFP can submit their questions and read the answers on </a:t>
            </a:r>
            <a:r>
              <a:rPr lang="en-US" sz="1200" b="1" i="0" kern="1200" dirty="0">
                <a:solidFill>
                  <a:schemeClr val="tx1"/>
                </a:solidFill>
                <a:effectLst/>
                <a:latin typeface="+mn-lt"/>
                <a:ea typeface="+mn-ea"/>
                <a:cs typeface="+mn-cs"/>
              </a:rPr>
              <a:t>Vendor collaboration</a:t>
            </a:r>
            <a:r>
              <a:rPr lang="en-US" sz="1200" b="0" i="0" kern="1200" dirty="0">
                <a:solidFill>
                  <a:schemeClr val="tx1"/>
                </a:solidFill>
                <a:effectLst/>
                <a:latin typeface="+mn-lt"/>
                <a:ea typeface="+mn-ea"/>
                <a:cs typeface="+mn-cs"/>
              </a:rPr>
              <a:t> page, when you make that page available to them. When vendor questions are accepted, </a:t>
            </a:r>
            <a:r>
              <a:rPr lang="en-US" sz="1200" b="1" i="0" kern="1200" dirty="0">
                <a:solidFill>
                  <a:schemeClr val="tx1"/>
                </a:solidFill>
                <a:effectLst/>
                <a:latin typeface="+mn-lt"/>
                <a:ea typeface="+mn-ea"/>
                <a:cs typeface="+mn-cs"/>
              </a:rPr>
              <a:t>Questions and answers</a:t>
            </a:r>
            <a:r>
              <a:rPr lang="en-US" sz="1200" b="0" i="0" kern="1200" dirty="0">
                <a:solidFill>
                  <a:schemeClr val="tx1"/>
                </a:solidFill>
                <a:effectLst/>
                <a:latin typeface="+mn-lt"/>
                <a:ea typeface="+mn-ea"/>
                <a:cs typeface="+mn-cs"/>
              </a:rPr>
              <a:t> is available on the </a:t>
            </a:r>
            <a:r>
              <a:rPr lang="en-US" sz="1200" b="1" i="0" kern="1200" dirty="0">
                <a:solidFill>
                  <a:schemeClr val="tx1"/>
                </a:solidFill>
                <a:effectLst/>
                <a:latin typeface="+mn-lt"/>
                <a:ea typeface="+mn-ea"/>
                <a:cs typeface="+mn-cs"/>
              </a:rPr>
              <a:t>Request for quotation bid</a:t>
            </a:r>
            <a:r>
              <a:rPr lang="en-US" sz="1200" b="0" i="0" kern="1200" dirty="0">
                <a:solidFill>
                  <a:schemeClr val="tx1"/>
                </a:solidFill>
                <a:effectLst/>
                <a:latin typeface="+mn-lt"/>
                <a:ea typeface="+mn-ea"/>
                <a:cs typeface="+mn-cs"/>
              </a:rPr>
              <a:t> page on </a:t>
            </a:r>
            <a:r>
              <a:rPr lang="en-US" sz="1200" b="1" i="0" kern="1200" dirty="0">
                <a:solidFill>
                  <a:schemeClr val="tx1"/>
                </a:solidFill>
                <a:effectLst/>
                <a:latin typeface="+mn-lt"/>
                <a:ea typeface="+mn-ea"/>
                <a:cs typeface="+mn-cs"/>
              </a:rPr>
              <a:t>Vendor collaboration</a:t>
            </a:r>
            <a:r>
              <a:rPr lang="en-US" sz="1200" b="0" i="0" kern="1200" dirty="0">
                <a:solidFill>
                  <a:schemeClr val="tx1"/>
                </a:solidFill>
                <a:effectLst/>
                <a:latin typeface="+mn-lt"/>
                <a:ea typeface="+mn-ea"/>
                <a:cs typeface="+mn-cs"/>
              </a:rPr>
              <a:t>, and for your agency through the </a:t>
            </a:r>
            <a:r>
              <a:rPr lang="en-US" sz="1200" b="1" i="0" kern="1200" dirty="0">
                <a:solidFill>
                  <a:schemeClr val="tx1"/>
                </a:solidFill>
                <a:effectLst/>
                <a:latin typeface="+mn-lt"/>
                <a:ea typeface="+mn-ea"/>
                <a:cs typeface="+mn-cs"/>
              </a:rPr>
              <a:t>Request for quotation</a:t>
            </a:r>
            <a:r>
              <a:rPr lang="en-US" sz="1200" b="0" i="0" kern="1200" dirty="0">
                <a:solidFill>
                  <a:schemeClr val="tx1"/>
                </a:solidFill>
                <a:effectLst/>
                <a:latin typeface="+mn-lt"/>
                <a:ea typeface="+mn-ea"/>
                <a:cs typeface="+mn-cs"/>
              </a:rPr>
              <a:t> page, </a:t>
            </a:r>
            <a:r>
              <a:rPr lang="en-US" sz="1200" b="1" i="0" kern="1200" dirty="0">
                <a:solidFill>
                  <a:schemeClr val="tx1"/>
                </a:solidFill>
                <a:effectLst/>
                <a:latin typeface="+mn-lt"/>
                <a:ea typeface="+mn-ea"/>
                <a:cs typeface="+mn-cs"/>
              </a:rPr>
              <a:t>Questions and answers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Users can publish answers to vendor questions more than once. Vendors can't no longer post questions after a vendor is selected and the RFQ is awarded, or after the cutoff date for questions is reached.</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78</a:t>
            </a:fld>
            <a:endParaRPr lang="en-US" dirty="0"/>
          </a:p>
        </p:txBody>
      </p:sp>
    </p:spTree>
    <p:extLst>
      <p:ext uri="{BB962C8B-B14F-4D97-AF65-F5344CB8AC3E}">
        <p14:creationId xmlns:p14="http://schemas.microsoft.com/office/powerpoint/2010/main" val="301027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79</a:t>
            </a:fld>
            <a:endParaRPr lang="en-US" dirty="0"/>
          </a:p>
        </p:txBody>
      </p:sp>
    </p:spTree>
    <p:extLst>
      <p:ext uri="{BB962C8B-B14F-4D97-AF65-F5344CB8AC3E}">
        <p14:creationId xmlns:p14="http://schemas.microsoft.com/office/powerpoint/2010/main" val="364758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18</a:t>
            </a:fld>
            <a:endParaRPr lang="en-US" dirty="0"/>
          </a:p>
        </p:txBody>
      </p:sp>
    </p:spTree>
    <p:extLst>
      <p:ext uri="{BB962C8B-B14F-4D97-AF65-F5344CB8AC3E}">
        <p14:creationId xmlns:p14="http://schemas.microsoft.com/office/powerpoint/2010/main" val="246911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Slotting allows users to gather consolidate demand by item and unit of measure from orders, in status either ordered, reserved, or release. Once demand has been generated, it can be located to locations that will be used for picking based on quantity, unit, physical dimensions, fixed locations, etc. Once the slot plan has been established, replenishment work can be created to bring the appropriate amount of inventory to each location.</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80</a:t>
            </a:fld>
            <a:endParaRPr lang="en-US" dirty="0"/>
          </a:p>
        </p:txBody>
      </p:sp>
    </p:spTree>
    <p:extLst>
      <p:ext uri="{BB962C8B-B14F-4D97-AF65-F5344CB8AC3E}">
        <p14:creationId xmlns:p14="http://schemas.microsoft.com/office/powerpoint/2010/main" val="3202888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for labels to be printed according to number of cartons on a single work line. Without using the containerization feature, this would mean that for a quantity of 100 cartons, the feature will print out 100 labels.</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Include an enumeration of the labels (1/124, 2/124 … 124/124).</a:t>
            </a:r>
          </a:p>
          <a:p>
            <a:r>
              <a:rPr lang="en-US" sz="1200" b="0" i="0" kern="1200" dirty="0">
                <a:solidFill>
                  <a:schemeClr val="tx1"/>
                </a:solidFill>
                <a:effectLst/>
                <a:latin typeface="+mn-lt"/>
                <a:ea typeface="+mn-ea"/>
                <a:cs typeface="+mn-cs"/>
              </a:rPr>
              <a:t>Allow for a bill of lading (BOL) to be created and printed on the label.</a:t>
            </a:r>
          </a:p>
          <a:p>
            <a:r>
              <a:rPr lang="en-US" sz="1200" b="0" i="0" kern="1200" dirty="0">
                <a:solidFill>
                  <a:schemeClr val="tx1"/>
                </a:solidFill>
                <a:effectLst/>
                <a:latin typeface="+mn-lt"/>
                <a:ea typeface="+mn-ea"/>
                <a:cs typeface="+mn-cs"/>
              </a:rPr>
              <a:t>Allow a unique Serial Shipping Container Code (SSCC) to be created per carton and included on the label.</a:t>
            </a:r>
          </a:p>
          <a:p>
            <a:r>
              <a:rPr lang="en-US" sz="1200" b="0" i="0" kern="1200" dirty="0">
                <a:solidFill>
                  <a:schemeClr val="tx1"/>
                </a:solidFill>
                <a:effectLst/>
                <a:latin typeface="+mn-lt"/>
                <a:ea typeface="+mn-ea"/>
                <a:cs typeface="+mn-cs"/>
              </a:rPr>
              <a:t>Allow for the creation of a GS1-compliant number sequence for BOL and SSCC numbers.</a:t>
            </a:r>
          </a:p>
          <a:p>
            <a:r>
              <a:rPr lang="en-US" sz="1200" b="0" i="0" kern="1200" dirty="0">
                <a:solidFill>
                  <a:schemeClr val="tx1"/>
                </a:solidFill>
                <a:effectLst/>
                <a:latin typeface="+mn-lt"/>
                <a:ea typeface="+mn-ea"/>
                <a:cs typeface="+mn-cs"/>
              </a:rPr>
              <a:t>Allow for a HAZMAT code to be included (if relevant) on the label.</a:t>
            </a:r>
          </a:p>
          <a:p>
            <a:r>
              <a:rPr lang="en-US" sz="1200" b="0" i="0" kern="1200" dirty="0">
                <a:solidFill>
                  <a:schemeClr val="tx1"/>
                </a:solidFill>
                <a:effectLst/>
                <a:latin typeface="+mn-lt"/>
                <a:ea typeface="+mn-ea"/>
                <a:cs typeface="+mn-cs"/>
              </a:rPr>
              <a:t>Support reprint of labels (from hand-held devices, as from a rich client).</a:t>
            </a:r>
          </a:p>
          <a:p>
            <a:r>
              <a:rPr lang="en-US" sz="1200" b="0" i="0" kern="1200" dirty="0">
                <a:solidFill>
                  <a:schemeClr val="tx1"/>
                </a:solidFill>
                <a:effectLst/>
                <a:latin typeface="+mn-lt"/>
                <a:ea typeface="+mn-ea"/>
                <a:cs typeface="+mn-cs"/>
              </a:rPr>
              <a:t>Support for voiding of labels (for example, for short pick scenarios) and reprint.</a:t>
            </a:r>
          </a:p>
          <a:p>
            <a:r>
              <a:rPr lang="en-US" sz="1200" b="0" i="0" kern="1200" dirty="0">
                <a:solidFill>
                  <a:schemeClr val="tx1"/>
                </a:solidFill>
                <a:effectLst/>
                <a:latin typeface="+mn-lt"/>
                <a:ea typeface="+mn-ea"/>
                <a:cs typeface="+mn-cs"/>
              </a:rPr>
              <a:t>Support for clean-up of wave label history.</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81</a:t>
            </a:fld>
            <a:endParaRPr lang="en-US" dirty="0"/>
          </a:p>
        </p:txBody>
      </p:sp>
    </p:spTree>
    <p:extLst>
      <p:ext uri="{BB962C8B-B14F-4D97-AF65-F5344CB8AC3E}">
        <p14:creationId xmlns:p14="http://schemas.microsoft.com/office/powerpoint/2010/main" val="1678165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load building features allows users to create loads automatically based on user defined criteria. A load build template is created, which links to a specific wave template method, and controls what load (existing or new) load lines being waved will be added to. Users can also choose whether to evaluate the volumetric restriction of the load template, or if volumetric/weight maximums should not be considered and only other criteria.</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Public Preview</a:t>
            </a:r>
            <a:r>
              <a:rPr lang="en-US" dirty="0"/>
              <a:t> </a:t>
            </a:r>
          </a:p>
        </p:txBody>
      </p:sp>
      <p:sp>
        <p:nvSpPr>
          <p:cNvPr id="4" name="Slide Number Placeholder 3"/>
          <p:cNvSpPr>
            <a:spLocks noGrp="1"/>
          </p:cNvSpPr>
          <p:nvPr>
            <p:ph type="sldNum" sz="quarter" idx="5"/>
          </p:nvPr>
        </p:nvSpPr>
        <p:spPr/>
        <p:txBody>
          <a:bodyPr/>
          <a:lstStyle/>
          <a:p>
            <a:fld id="{396523D9-17A7-4276-B7C7-E1C8FE7FBEB5}" type="slidenum">
              <a:rPr lang="en-US" smtClean="0"/>
              <a:t>82</a:t>
            </a:fld>
            <a:endParaRPr lang="en-US" dirty="0"/>
          </a:p>
        </p:txBody>
      </p:sp>
    </p:spTree>
    <p:extLst>
      <p:ext uri="{BB962C8B-B14F-4D97-AF65-F5344CB8AC3E}">
        <p14:creationId xmlns:p14="http://schemas.microsoft.com/office/powerpoint/2010/main" val="105374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19</a:t>
            </a:fld>
            <a:endParaRPr lang="en-US" dirty="0"/>
          </a:p>
        </p:txBody>
      </p:sp>
    </p:spTree>
    <p:extLst>
      <p:ext uri="{BB962C8B-B14F-4D97-AF65-F5344CB8AC3E}">
        <p14:creationId xmlns:p14="http://schemas.microsoft.com/office/powerpoint/2010/main" val="5695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Cash position inquiry allows you to determine the corresponding cash positions for financial dimension sets that contain self-balancing dimensions. The inquiry shows the beginning cash balance, and the effect of the addition of cash receipts, the subtraction of cash disbursements, and the subtraction of interfund transfers to arrive at an ending balance. Then, from the ending balance, general budget reservations, encumbrances, or pre-encumbrances are subtracted to arrive at an unencumbered balance. This inquiry is unique in that it allows users to customize the terminology for column names and for the main accounts that are used to derive amounts for the columns. On the Cash position parameters page, the columns that appear in the inquiry are numbered starting with the left-most data column as column one.</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21</a:t>
            </a:fld>
            <a:endParaRPr lang="en-US" dirty="0"/>
          </a:p>
        </p:txBody>
      </p:sp>
    </p:spTree>
    <p:extLst>
      <p:ext uri="{BB962C8B-B14F-4D97-AF65-F5344CB8AC3E}">
        <p14:creationId xmlns:p14="http://schemas.microsoft.com/office/powerpoint/2010/main" val="2213096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Sector</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23</a:t>
            </a:fld>
            <a:endParaRPr lang="en-US" dirty="0"/>
          </a:p>
        </p:txBody>
      </p:sp>
    </p:spTree>
    <p:extLst>
      <p:ext uri="{BB962C8B-B14F-4D97-AF65-F5344CB8AC3E}">
        <p14:creationId xmlns:p14="http://schemas.microsoft.com/office/powerpoint/2010/main" val="292467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Sector</a:t>
            </a:r>
          </a:p>
          <a:p>
            <a:r>
              <a:rPr lang="en-US" sz="1200" b="0" i="0" kern="1200" dirty="0">
                <a:solidFill>
                  <a:schemeClr val="tx1"/>
                </a:solidFill>
                <a:effectLst/>
                <a:latin typeface="+mn-lt"/>
                <a:ea typeface="+mn-ea"/>
                <a:cs typeface="+mn-cs"/>
              </a:rPr>
              <a:t>this feature enables a Forecast position detail report that contains most of the information displayed on the Forecast position page.</a:t>
            </a:r>
            <a:endParaRPr lang="en-US" dirty="0"/>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24</a:t>
            </a:fld>
            <a:endParaRPr lang="en-US" dirty="0"/>
          </a:p>
        </p:txBody>
      </p:sp>
    </p:spTree>
    <p:extLst>
      <p:ext uri="{BB962C8B-B14F-4D97-AF65-F5344CB8AC3E}">
        <p14:creationId xmlns:p14="http://schemas.microsoft.com/office/powerpoint/2010/main" val="271507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Sector</a:t>
            </a:r>
          </a:p>
          <a:p>
            <a:r>
              <a:rPr lang="en-US" dirty="0"/>
              <a:t>Copies onto purchase agreement headers, purchase agreements, Purchase order lines and is also data entity aware</a:t>
            </a:r>
          </a:p>
          <a:p>
            <a:endParaRPr lang="en-US" dirty="0"/>
          </a:p>
        </p:txBody>
      </p:sp>
      <p:sp>
        <p:nvSpPr>
          <p:cNvPr id="4" name="Slide Number Placeholder 3"/>
          <p:cNvSpPr>
            <a:spLocks noGrp="1"/>
          </p:cNvSpPr>
          <p:nvPr>
            <p:ph type="sldNum" sz="quarter" idx="5"/>
          </p:nvPr>
        </p:nvSpPr>
        <p:spPr/>
        <p:txBody>
          <a:bodyPr/>
          <a:lstStyle/>
          <a:p>
            <a:fld id="{396523D9-17A7-4276-B7C7-E1C8FE7FBEB5}" type="slidenum">
              <a:rPr lang="en-US" smtClean="0"/>
              <a:t>25</a:t>
            </a:fld>
            <a:endParaRPr lang="en-US" dirty="0"/>
          </a:p>
        </p:txBody>
      </p:sp>
    </p:spTree>
    <p:extLst>
      <p:ext uri="{BB962C8B-B14F-4D97-AF65-F5344CB8AC3E}">
        <p14:creationId xmlns:p14="http://schemas.microsoft.com/office/powerpoint/2010/main" val="33608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02BEF8-82E2-4AB1-8F4F-45EB84B8D1E3}"/>
              </a:ext>
            </a:extLst>
          </p:cNvPr>
          <p:cNvSpPr>
            <a:spLocks noGrp="1"/>
          </p:cNvSpPr>
          <p:nvPr>
            <p:ph type="title" hasCustomPrompt="1"/>
          </p:nvPr>
        </p:nvSpPr>
        <p:spPr>
          <a:xfrm>
            <a:off x="581891" y="602743"/>
            <a:ext cx="11305742" cy="899665"/>
          </a:xfrm>
        </p:spPr>
        <p:txBody>
          <a:bodyPr>
            <a:normAutofit/>
          </a:bodyPr>
          <a:lstStyle>
            <a:lvl1pPr>
              <a:defRPr sz="3000">
                <a:solidFill>
                  <a:schemeClr val="tx1"/>
                </a:solidFill>
              </a:defRPr>
            </a:lvl1pPr>
          </a:lstStyle>
          <a:p>
            <a:r>
              <a:rPr lang="en-US" dirty="0"/>
              <a:t>CLICK TO EDIT MASTER TITLE STYLE</a:t>
            </a:r>
          </a:p>
        </p:txBody>
      </p:sp>
      <p:sp>
        <p:nvSpPr>
          <p:cNvPr id="14" name="Text Placeholder 5">
            <a:extLst>
              <a:ext uri="{FF2B5EF4-FFF2-40B4-BE49-F238E27FC236}">
                <a16:creationId xmlns:a16="http://schemas.microsoft.com/office/drawing/2014/main" id="{0C8B9842-1635-4794-8014-BB4B9456DC02}"/>
              </a:ext>
            </a:extLst>
          </p:cNvPr>
          <p:cNvSpPr>
            <a:spLocks noGrp="1"/>
          </p:cNvSpPr>
          <p:nvPr>
            <p:ph type="body" sz="quarter" idx="10"/>
          </p:nvPr>
        </p:nvSpPr>
        <p:spPr>
          <a:xfrm>
            <a:off x="581892" y="2018805"/>
            <a:ext cx="11303422" cy="2885703"/>
          </a:xfrm>
        </p:spPr>
        <p:txBody>
          <a:bodyPr/>
          <a:lstStyle>
            <a:lvl1pPr marL="0" indent="0">
              <a:buNone/>
              <a:defRPr>
                <a:solidFill>
                  <a:schemeClr val="tx1"/>
                </a:solidFill>
              </a:defRPr>
            </a:lvl1pPr>
            <a:lvl2pPr marL="0" indent="0">
              <a:buFontTx/>
              <a:buNone/>
              <a:defRPr sz="1961">
                <a:solidFill>
                  <a:schemeClr val="tx1"/>
                </a:solidFill>
              </a:defRPr>
            </a:lvl2pPr>
            <a:lvl3pPr marL="224097" indent="0">
              <a:buNone/>
              <a:defRPr>
                <a:solidFill>
                  <a:schemeClr val="tx1"/>
                </a:solidFill>
              </a:defRPr>
            </a:lvl3pPr>
            <a:lvl4pPr marL="448193" indent="0">
              <a:buNone/>
              <a:defRPr>
                <a:solidFill>
                  <a:schemeClr val="tx1"/>
                </a:solidFill>
              </a:defRPr>
            </a:lvl4pPr>
            <a:lvl5pPr marL="67229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386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02BEF8-82E2-4AB1-8F4F-45EB84B8D1E3}"/>
              </a:ext>
            </a:extLst>
          </p:cNvPr>
          <p:cNvSpPr>
            <a:spLocks noGrp="1"/>
          </p:cNvSpPr>
          <p:nvPr>
            <p:ph type="title"/>
          </p:nvPr>
        </p:nvSpPr>
        <p:spPr>
          <a:xfrm>
            <a:off x="717451" y="1635896"/>
            <a:ext cx="11170182" cy="899665"/>
          </a:xfrm>
        </p:spPr>
        <p:txBody>
          <a:bodyPr/>
          <a:lstStyle>
            <a:lvl1pPr>
              <a:defRPr>
                <a:solidFill>
                  <a:srgbClr val="56565A"/>
                </a:solidFill>
              </a:defRPr>
            </a:lvl1pPr>
          </a:lstStyle>
          <a:p>
            <a:r>
              <a:rPr lang="en-US" dirty="0"/>
              <a:t>Click to edit Master title style</a:t>
            </a:r>
          </a:p>
        </p:txBody>
      </p:sp>
      <p:sp>
        <p:nvSpPr>
          <p:cNvPr id="14" name="Text Placeholder 5">
            <a:extLst>
              <a:ext uri="{FF2B5EF4-FFF2-40B4-BE49-F238E27FC236}">
                <a16:creationId xmlns:a16="http://schemas.microsoft.com/office/drawing/2014/main" id="{0C8B9842-1635-4794-8014-BB4B9456DC02}"/>
              </a:ext>
            </a:extLst>
          </p:cNvPr>
          <p:cNvSpPr>
            <a:spLocks noGrp="1"/>
          </p:cNvSpPr>
          <p:nvPr>
            <p:ph type="body" sz="quarter" idx="10"/>
          </p:nvPr>
        </p:nvSpPr>
        <p:spPr>
          <a:xfrm>
            <a:off x="717354" y="2535562"/>
            <a:ext cx="11167960" cy="1985641"/>
          </a:xfrm>
        </p:spPr>
        <p:txBody>
          <a:bodyPr/>
          <a:lstStyle>
            <a:lvl1pPr marL="0" indent="0">
              <a:buNone/>
              <a:defRPr>
                <a:solidFill>
                  <a:srgbClr val="56565A"/>
                </a:solidFill>
              </a:defRPr>
            </a:lvl1pPr>
            <a:lvl2pPr marL="0" indent="0">
              <a:buFontTx/>
              <a:buNone/>
              <a:defRPr sz="1961">
                <a:solidFill>
                  <a:srgbClr val="56565A"/>
                </a:solidFill>
              </a:defRPr>
            </a:lvl2pPr>
            <a:lvl3pPr marL="224097" indent="0">
              <a:buNone/>
              <a:defRPr>
                <a:solidFill>
                  <a:srgbClr val="56565A"/>
                </a:solidFill>
              </a:defRPr>
            </a:lvl3pPr>
            <a:lvl4pPr marL="448193" indent="0">
              <a:buNone/>
              <a:defRPr>
                <a:solidFill>
                  <a:srgbClr val="56565A"/>
                </a:solidFill>
              </a:defRPr>
            </a:lvl4pPr>
            <a:lvl5pPr marL="672290" indent="0">
              <a:buNone/>
              <a:defRPr>
                <a:solidFill>
                  <a:srgbClr val="56565A"/>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9591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02BEF8-82E2-4AB1-8F4F-45EB84B8D1E3}"/>
              </a:ext>
            </a:extLst>
          </p:cNvPr>
          <p:cNvSpPr>
            <a:spLocks noGrp="1"/>
          </p:cNvSpPr>
          <p:nvPr>
            <p:ph type="title"/>
          </p:nvPr>
        </p:nvSpPr>
        <p:spPr>
          <a:xfrm>
            <a:off x="717451" y="1635896"/>
            <a:ext cx="11170182" cy="899665"/>
          </a:xfrm>
        </p:spPr>
        <p:txBody>
          <a:bodyPr/>
          <a:lstStyle>
            <a:lvl1pPr>
              <a:defRPr>
                <a:solidFill>
                  <a:srgbClr val="56565A"/>
                </a:solidFill>
              </a:defRPr>
            </a:lvl1pPr>
          </a:lstStyle>
          <a:p>
            <a:r>
              <a:rPr lang="en-US" dirty="0"/>
              <a:t>Click to edit Master title style</a:t>
            </a:r>
          </a:p>
        </p:txBody>
      </p:sp>
      <p:sp>
        <p:nvSpPr>
          <p:cNvPr id="14" name="Text Placeholder 5">
            <a:extLst>
              <a:ext uri="{FF2B5EF4-FFF2-40B4-BE49-F238E27FC236}">
                <a16:creationId xmlns:a16="http://schemas.microsoft.com/office/drawing/2014/main" id="{0C8B9842-1635-4794-8014-BB4B9456DC02}"/>
              </a:ext>
            </a:extLst>
          </p:cNvPr>
          <p:cNvSpPr>
            <a:spLocks noGrp="1"/>
          </p:cNvSpPr>
          <p:nvPr>
            <p:ph type="body" sz="quarter" idx="10"/>
          </p:nvPr>
        </p:nvSpPr>
        <p:spPr>
          <a:xfrm>
            <a:off x="717354" y="2535562"/>
            <a:ext cx="11167960" cy="1985641"/>
          </a:xfrm>
        </p:spPr>
        <p:txBody>
          <a:bodyPr/>
          <a:lstStyle>
            <a:lvl1pPr marL="0" indent="0">
              <a:buNone/>
              <a:defRPr>
                <a:solidFill>
                  <a:srgbClr val="56565A"/>
                </a:solidFill>
              </a:defRPr>
            </a:lvl1pPr>
            <a:lvl2pPr marL="0" indent="0">
              <a:buFontTx/>
              <a:buNone/>
              <a:defRPr sz="1961">
                <a:solidFill>
                  <a:srgbClr val="56565A"/>
                </a:solidFill>
              </a:defRPr>
            </a:lvl2pPr>
            <a:lvl3pPr marL="224097" indent="0">
              <a:buNone/>
              <a:defRPr>
                <a:solidFill>
                  <a:srgbClr val="56565A"/>
                </a:solidFill>
              </a:defRPr>
            </a:lvl3pPr>
            <a:lvl4pPr marL="448193" indent="0">
              <a:buNone/>
              <a:defRPr>
                <a:solidFill>
                  <a:srgbClr val="56565A"/>
                </a:solidFill>
              </a:defRPr>
            </a:lvl4pPr>
            <a:lvl5pPr marL="672290" indent="0">
              <a:buNone/>
              <a:defRPr>
                <a:solidFill>
                  <a:srgbClr val="56565A"/>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0868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089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63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146189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200613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161456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1094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027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4156" y="1846614"/>
            <a:ext cx="3932237" cy="1600200"/>
          </a:xfrm>
          <a:prstGeom prst="rect">
            <a:avLst/>
          </a:prstGeom>
        </p:spPr>
        <p:txBody>
          <a:bodyPr anchor="b"/>
          <a:lstStyle>
            <a:lvl1pPr>
              <a:defRPr sz="44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424156" y="3719945"/>
            <a:ext cx="3932237" cy="1600200"/>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Content Placeholder 3">
            <a:extLst>
              <a:ext uri="{FF2B5EF4-FFF2-40B4-BE49-F238E27FC236}">
                <a16:creationId xmlns:a16="http://schemas.microsoft.com/office/drawing/2014/main" id="{03DC5CD4-CCEB-4161-A884-68B175027F8E}"/>
              </a:ext>
            </a:extLst>
          </p:cNvPr>
          <p:cNvSpPr>
            <a:spLocks noGrp="1"/>
          </p:cNvSpPr>
          <p:nvPr>
            <p:ph sz="half" idx="10"/>
          </p:nvPr>
        </p:nvSpPr>
        <p:spPr>
          <a:xfrm>
            <a:off x="5237018" y="1686297"/>
            <a:ext cx="6116782" cy="425027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059256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4156" y="1846614"/>
            <a:ext cx="3932237" cy="1600200"/>
          </a:xfrm>
          <a:prstGeom prst="rect">
            <a:avLst/>
          </a:prstGeom>
        </p:spPr>
        <p:txBody>
          <a:bodyPr anchor="b"/>
          <a:lstStyle>
            <a:lvl1pPr>
              <a:defRPr sz="4400">
                <a:solidFill>
                  <a:schemeClr val="bg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24156" y="3719945"/>
            <a:ext cx="3932237" cy="1600200"/>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408672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450" y="2550296"/>
            <a:ext cx="10659111" cy="1158793"/>
          </a:xfrm>
          <a:noFill/>
        </p:spPr>
        <p:txBody>
          <a:bodyPr wrap="square" tIns="91440" bIns="91440" anchor="t" anchorCtr="0">
            <a:spAutoFit/>
          </a:bodyPr>
          <a:lstStyle>
            <a:lvl1pPr algn="ct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16602936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00A37-18DF-5546-AFE5-CE99D3D6A44C}" type="slidenum">
              <a:rPr lang="en-US" smtClean="0"/>
              <a:t>‹#›</a:t>
            </a:fld>
            <a:endParaRPr lang="en-US" dirty="0"/>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83471349"/>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700" r:id="rId4"/>
    <p:sldLayoutId id="2147483701" r:id="rId5"/>
    <p:sldLayoutId id="2147483652" r:id="rId6"/>
    <p:sldLayoutId id="2147483657" r:id="rId7"/>
    <p:sldLayoutId id="2147483706" r:id="rId8"/>
    <p:sldLayoutId id="2147483707" r:id="rId9"/>
    <p:sldLayoutId id="2147483703" r:id="rId10"/>
    <p:sldLayoutId id="2147483702" r:id="rId11"/>
    <p:sldLayoutId id="2147483704" r:id="rId12"/>
    <p:sldLayoutId id="21474836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cs.microsoft.com/en-us/business-applications-release-notes/october18/dynamics365-finance-operations/catch-weigh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docs.microsoft.com/en-us/dynamics365/supply-chain/warehousing/flexible-warehouse-level-dimension-reservation"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29">
            <a:extLst>
              <a:ext uri="{FF2B5EF4-FFF2-40B4-BE49-F238E27FC236}">
                <a16:creationId xmlns:a16="http://schemas.microsoft.com/office/drawing/2014/main" id="{63BA9163-0883-44A9-9762-CF88D4CC9989}"/>
              </a:ext>
            </a:extLst>
          </p:cNvPr>
          <p:cNvSpPr txBox="1">
            <a:spLocks/>
          </p:cNvSpPr>
          <p:nvPr/>
        </p:nvSpPr>
        <p:spPr>
          <a:xfrm>
            <a:off x="5110011" y="1792285"/>
            <a:ext cx="7081989" cy="21179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4400" dirty="0">
                <a:latin typeface="+mj-lt"/>
              </a:rPr>
              <a:t>Keeping up with the Continuous Release Cycle: Quarter 1, 2020 Updates</a:t>
            </a:r>
            <a:br>
              <a:rPr lang="en-US" altLang="en-US" sz="4400" dirty="0">
                <a:latin typeface="+mj-lt"/>
              </a:rPr>
            </a:br>
            <a:endParaRPr lang="en-US" altLang="en-US" sz="4400" dirty="0">
              <a:latin typeface="+mj-lt"/>
            </a:endParaRPr>
          </a:p>
        </p:txBody>
      </p:sp>
      <p:sp>
        <p:nvSpPr>
          <p:cNvPr id="7" name="Subtitle 2">
            <a:extLst>
              <a:ext uri="{FF2B5EF4-FFF2-40B4-BE49-F238E27FC236}">
                <a16:creationId xmlns:a16="http://schemas.microsoft.com/office/drawing/2014/main" id="{4E8E5546-1310-4DFC-886E-2C145DC6047A}"/>
              </a:ext>
            </a:extLst>
          </p:cNvPr>
          <p:cNvSpPr txBox="1">
            <a:spLocks/>
          </p:cNvSpPr>
          <p:nvPr/>
        </p:nvSpPr>
        <p:spPr>
          <a:xfrm>
            <a:off x="6368879" y="4728029"/>
            <a:ext cx="4547401" cy="101404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Nathan Clouse</a:t>
            </a:r>
          </a:p>
          <a:p>
            <a:pPr marL="0" indent="0">
              <a:buNone/>
            </a:pPr>
            <a:r>
              <a:rPr lang="en-US" sz="2400" dirty="0"/>
              <a:t>Technical Solution Architect</a:t>
            </a:r>
          </a:p>
          <a:p>
            <a:pPr marL="0" indent="0">
              <a:buNone/>
            </a:pPr>
            <a:r>
              <a:rPr lang="en-US" sz="2400" dirty="0"/>
              <a:t>Dynamic Consulting</a:t>
            </a:r>
          </a:p>
        </p:txBody>
      </p:sp>
    </p:spTree>
    <p:extLst>
      <p:ext uri="{BB962C8B-B14F-4D97-AF65-F5344CB8AC3E}">
        <p14:creationId xmlns:p14="http://schemas.microsoft.com/office/powerpoint/2010/main" val="3664206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C75EAD1-39CE-437D-AECE-251D0E300C40}"/>
              </a:ext>
            </a:extLst>
          </p:cNvPr>
          <p:cNvSpPr>
            <a:spLocks noGrp="1"/>
          </p:cNvSpPr>
          <p:nvPr>
            <p:ph type="title"/>
          </p:nvPr>
        </p:nvSpPr>
        <p:spPr/>
        <p:txBody>
          <a:bodyPr>
            <a:normAutofit fontScale="90000"/>
          </a:bodyPr>
          <a:lstStyle/>
          <a:p>
            <a:r>
              <a:rPr lang="en-US" dirty="0"/>
              <a:t>Enable update to bank transaction types for advanced bank reconciliation</a:t>
            </a:r>
          </a:p>
        </p:txBody>
      </p:sp>
      <p:pic>
        <p:nvPicPr>
          <p:cNvPr id="12" name="Content Placeholder 11">
            <a:extLst>
              <a:ext uri="{FF2B5EF4-FFF2-40B4-BE49-F238E27FC236}">
                <a16:creationId xmlns:a16="http://schemas.microsoft.com/office/drawing/2014/main" id="{F505430E-8A4C-4A7B-AB5F-0064C119DF50}"/>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45445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C75EAD1-39CE-437D-AECE-251D0E300C40}"/>
              </a:ext>
            </a:extLst>
          </p:cNvPr>
          <p:cNvSpPr>
            <a:spLocks noGrp="1"/>
          </p:cNvSpPr>
          <p:nvPr>
            <p:ph type="title"/>
          </p:nvPr>
        </p:nvSpPr>
        <p:spPr/>
        <p:txBody>
          <a:bodyPr>
            <a:normAutofit fontScale="90000"/>
          </a:bodyPr>
          <a:lstStyle/>
          <a:p>
            <a:r>
              <a:rPr lang="en-US" dirty="0"/>
              <a:t>Enable update to bank transaction types for advanced bank reconciliation</a:t>
            </a:r>
          </a:p>
        </p:txBody>
      </p:sp>
      <p:pic>
        <p:nvPicPr>
          <p:cNvPr id="5" name="Content Placeholder 4">
            <a:extLst>
              <a:ext uri="{FF2B5EF4-FFF2-40B4-BE49-F238E27FC236}">
                <a16:creationId xmlns:a16="http://schemas.microsoft.com/office/drawing/2014/main" id="{024055E1-0CE7-4B06-B80B-8760C42B405A}"/>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95807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4D960-35C0-4215-B1FA-45FCF1F4D8DA}"/>
              </a:ext>
            </a:extLst>
          </p:cNvPr>
          <p:cNvSpPr>
            <a:spLocks noGrp="1"/>
          </p:cNvSpPr>
          <p:nvPr>
            <p:ph type="title"/>
          </p:nvPr>
        </p:nvSpPr>
        <p:spPr/>
        <p:txBody>
          <a:bodyPr/>
          <a:lstStyle/>
          <a:p>
            <a:r>
              <a:rPr lang="en-US" dirty="0"/>
              <a:t>Navigation to BOM version from BOM lines</a:t>
            </a:r>
          </a:p>
        </p:txBody>
      </p:sp>
      <p:pic>
        <p:nvPicPr>
          <p:cNvPr id="4" name="Content Placeholder 3">
            <a:extLst>
              <a:ext uri="{FF2B5EF4-FFF2-40B4-BE49-F238E27FC236}">
                <a16:creationId xmlns:a16="http://schemas.microsoft.com/office/drawing/2014/main" id="{F9B54E02-4F3F-482B-BD05-0173F51B9C60}"/>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2629002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5917-8679-4D5F-8674-8ECEA8B1B73D}"/>
              </a:ext>
            </a:extLst>
          </p:cNvPr>
          <p:cNvSpPr>
            <a:spLocks noGrp="1"/>
          </p:cNvSpPr>
          <p:nvPr>
            <p:ph type="title"/>
          </p:nvPr>
        </p:nvSpPr>
        <p:spPr/>
        <p:txBody>
          <a:bodyPr/>
          <a:lstStyle/>
          <a:p>
            <a:r>
              <a:rPr lang="en-US" dirty="0"/>
              <a:t>Purchasing cXML enhancements </a:t>
            </a:r>
          </a:p>
        </p:txBody>
      </p:sp>
      <p:sp>
        <p:nvSpPr>
          <p:cNvPr id="3" name="Content Placeholder 2">
            <a:extLst>
              <a:ext uri="{FF2B5EF4-FFF2-40B4-BE49-F238E27FC236}">
                <a16:creationId xmlns:a16="http://schemas.microsoft.com/office/drawing/2014/main" id="{EC5C7B08-2CFF-4609-BCFB-2E21450D3A83}"/>
              </a:ext>
            </a:extLst>
          </p:cNvPr>
          <p:cNvSpPr>
            <a:spLocks noGrp="1"/>
          </p:cNvSpPr>
          <p:nvPr>
            <p:ph idx="1"/>
          </p:nvPr>
        </p:nvSpPr>
        <p:spPr/>
        <p:txBody>
          <a:bodyPr/>
          <a:lstStyle/>
          <a:p>
            <a:r>
              <a:rPr lang="en-US" dirty="0"/>
              <a:t>This feature includes a set of enhancements to the purchase requisition and purchase order processes when collaborating with suppliers. The external catalog is enhanced with a new trace function to allow the administrators troubleshoot using external catalogs with purchase requisitions. New functionality allows for a purchase order to be sent back to the supplier after being confirmed.</a:t>
            </a:r>
          </a:p>
          <a:p>
            <a:r>
              <a:rPr lang="en-US" dirty="0"/>
              <a:t>Private Preview </a:t>
            </a:r>
          </a:p>
        </p:txBody>
      </p:sp>
    </p:spTree>
    <p:extLst>
      <p:ext uri="{BB962C8B-B14F-4D97-AF65-F5344CB8AC3E}">
        <p14:creationId xmlns:p14="http://schemas.microsoft.com/office/powerpoint/2010/main" val="310521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495B6-829A-4262-BE07-177B1995C76A}"/>
              </a:ext>
            </a:extLst>
          </p:cNvPr>
          <p:cNvSpPr>
            <a:spLocks noGrp="1"/>
          </p:cNvSpPr>
          <p:nvPr>
            <p:ph type="title"/>
          </p:nvPr>
        </p:nvSpPr>
        <p:spPr/>
        <p:txBody>
          <a:bodyPr/>
          <a:lstStyle/>
          <a:p>
            <a:r>
              <a:rPr lang="en-US" dirty="0"/>
              <a:t>Office-like UI experience for Business document management </a:t>
            </a:r>
          </a:p>
        </p:txBody>
      </p:sp>
      <p:sp>
        <p:nvSpPr>
          <p:cNvPr id="3" name="Content Placeholder 2">
            <a:extLst>
              <a:ext uri="{FF2B5EF4-FFF2-40B4-BE49-F238E27FC236}">
                <a16:creationId xmlns:a16="http://schemas.microsoft.com/office/drawing/2014/main" id="{343564FA-786E-490A-9200-93D3CE3DFD25}"/>
              </a:ext>
            </a:extLst>
          </p:cNvPr>
          <p:cNvSpPr>
            <a:spLocks noGrp="1"/>
          </p:cNvSpPr>
          <p:nvPr>
            <p:ph idx="1"/>
          </p:nvPr>
        </p:nvSpPr>
        <p:spPr/>
        <p:txBody>
          <a:bodyPr/>
          <a:lstStyle/>
          <a:p>
            <a:r>
              <a:rPr lang="en-US" dirty="0"/>
              <a:t>This feature implements the Office-like UI experience for end-users who use the Business document management workspace to select a template for editing and to continue editing the selected template.</a:t>
            </a:r>
          </a:p>
          <a:p>
            <a:r>
              <a:rPr lang="en-US" dirty="0"/>
              <a:t>Public Preview </a:t>
            </a:r>
          </a:p>
        </p:txBody>
      </p:sp>
    </p:spTree>
    <p:extLst>
      <p:ext uri="{BB962C8B-B14F-4D97-AF65-F5344CB8AC3E}">
        <p14:creationId xmlns:p14="http://schemas.microsoft.com/office/powerpoint/2010/main" val="403768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p:txBody>
          <a:bodyPr/>
          <a:lstStyle/>
          <a:p>
            <a:r>
              <a:rPr lang="en-US" dirty="0"/>
              <a:t>Using unit of measure and unit quantity in inventory journals</a:t>
            </a:r>
          </a:p>
        </p:txBody>
      </p:sp>
      <p:pic>
        <p:nvPicPr>
          <p:cNvPr id="4" name="Content Placeholder 3">
            <a:extLst>
              <a:ext uri="{FF2B5EF4-FFF2-40B4-BE49-F238E27FC236}">
                <a16:creationId xmlns:a16="http://schemas.microsoft.com/office/drawing/2014/main" id="{D4C4147B-8A1F-4338-8B6C-F05F99E59676}"/>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55526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p:txBody>
          <a:bodyPr/>
          <a:lstStyle/>
          <a:p>
            <a:r>
              <a:rPr lang="en-US" dirty="0"/>
              <a:t>Using unit of measure and unit quantity in inventory journals</a:t>
            </a:r>
          </a:p>
        </p:txBody>
      </p:sp>
      <p:pic>
        <p:nvPicPr>
          <p:cNvPr id="6" name="Content Placeholder 5">
            <a:extLst>
              <a:ext uri="{FF2B5EF4-FFF2-40B4-BE49-F238E27FC236}">
                <a16:creationId xmlns:a16="http://schemas.microsoft.com/office/drawing/2014/main" id="{AC8D5EED-BE74-4655-A031-52159FD6BF11}"/>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484938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p:txBody>
          <a:bodyPr>
            <a:normAutofit fontScale="90000"/>
          </a:bodyPr>
          <a:lstStyle/>
          <a:p>
            <a:r>
              <a:rPr lang="en-US" dirty="0"/>
              <a:t>Enable automatic generation of license plate number when reporting as finished in the job card device. </a:t>
            </a:r>
          </a:p>
        </p:txBody>
      </p:sp>
      <p:pic>
        <p:nvPicPr>
          <p:cNvPr id="4" name="Content Placeholder 3">
            <a:extLst>
              <a:ext uri="{FF2B5EF4-FFF2-40B4-BE49-F238E27FC236}">
                <a16:creationId xmlns:a16="http://schemas.microsoft.com/office/drawing/2014/main" id="{538A2D23-E42C-4283-8896-F02D0E400E55}"/>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68246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p:txBody>
          <a:bodyPr/>
          <a:lstStyle/>
          <a:p>
            <a:r>
              <a:rPr lang="en-US"/>
              <a:t>Require date range on Posted transactions by journal report </a:t>
            </a:r>
            <a:endParaRPr lang="en-US" dirty="0"/>
          </a:p>
        </p:txBody>
      </p:sp>
      <p:sp>
        <p:nvSpPr>
          <p:cNvPr id="3" name="Content Placeholder 2">
            <a:extLst>
              <a:ext uri="{FF2B5EF4-FFF2-40B4-BE49-F238E27FC236}">
                <a16:creationId xmlns:a16="http://schemas.microsoft.com/office/drawing/2014/main" id="{62AA148F-4E8E-4AAB-B3EA-C1887F9F7047}"/>
              </a:ext>
            </a:extLst>
          </p:cNvPr>
          <p:cNvSpPr>
            <a:spLocks noGrp="1"/>
          </p:cNvSpPr>
          <p:nvPr>
            <p:ph idx="1"/>
          </p:nvPr>
        </p:nvSpPr>
        <p:spPr/>
        <p:txBody>
          <a:bodyPr/>
          <a:lstStyle/>
          <a:p>
            <a:r>
              <a:rPr lang="en-US" dirty="0"/>
              <a:t>This feature adds From date and To date parameters to the Posted transactions by journal report dialog. The date range is required when generating the report.</a:t>
            </a:r>
          </a:p>
          <a:p>
            <a:r>
              <a:rPr lang="en-US" dirty="0"/>
              <a:t>Must be from a valid date to a valid date</a:t>
            </a:r>
          </a:p>
          <a:p>
            <a:pPr lvl="1"/>
            <a:r>
              <a:rPr lang="en-US" dirty="0"/>
              <a:t>1/1/2020 – 12/31/2020 is acceptable</a:t>
            </a:r>
          </a:p>
          <a:p>
            <a:pPr lvl="1"/>
            <a:r>
              <a:rPr lang="en-US" dirty="0"/>
              <a:t>(blank) – 12/31/2020 is not acceptable</a:t>
            </a:r>
          </a:p>
          <a:p>
            <a:pPr lvl="1"/>
            <a:endParaRPr lang="en-US" dirty="0"/>
          </a:p>
        </p:txBody>
      </p:sp>
    </p:spTree>
    <p:extLst>
      <p:ext uri="{BB962C8B-B14F-4D97-AF65-F5344CB8AC3E}">
        <p14:creationId xmlns:p14="http://schemas.microsoft.com/office/powerpoint/2010/main" val="224637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p:txBody>
          <a:bodyPr/>
          <a:lstStyle/>
          <a:p>
            <a:r>
              <a:rPr lang="en-US"/>
              <a:t>Require date range on Posted transactions by journal report </a:t>
            </a:r>
            <a:endParaRPr lang="en-US" dirty="0"/>
          </a:p>
        </p:txBody>
      </p:sp>
      <p:pic>
        <p:nvPicPr>
          <p:cNvPr id="4" name="Content Placeholder 3">
            <a:extLst>
              <a:ext uri="{FF2B5EF4-FFF2-40B4-BE49-F238E27FC236}">
                <a16:creationId xmlns:a16="http://schemas.microsoft.com/office/drawing/2014/main" id="{1F2EFA4C-43DF-4D77-BC55-D207289A6FB6}"/>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842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58A79-A416-44CE-BC19-863C35F0F925}"/>
              </a:ext>
            </a:extLst>
          </p:cNvPr>
          <p:cNvSpPr>
            <a:spLocks noGrp="1"/>
          </p:cNvSpPr>
          <p:nvPr>
            <p:ph type="title"/>
          </p:nvPr>
        </p:nvSpPr>
        <p:spPr/>
        <p:txBody>
          <a:bodyPr>
            <a:normAutofit fontScale="90000"/>
          </a:bodyPr>
          <a:lstStyle/>
          <a:p>
            <a:r>
              <a:rPr lang="en-US" dirty="0"/>
              <a:t>Nathan Clouse</a:t>
            </a:r>
            <a:br>
              <a:rPr lang="en-US" dirty="0"/>
            </a:br>
            <a:endParaRPr lang="en-US" dirty="0"/>
          </a:p>
        </p:txBody>
      </p:sp>
      <p:sp>
        <p:nvSpPr>
          <p:cNvPr id="9" name="Picture Placeholder 8">
            <a:extLst>
              <a:ext uri="{FF2B5EF4-FFF2-40B4-BE49-F238E27FC236}">
                <a16:creationId xmlns:a16="http://schemas.microsoft.com/office/drawing/2014/main" id="{5E658587-15CB-41DE-A884-01E8B12F7B77}"/>
              </a:ext>
            </a:extLst>
          </p:cNvPr>
          <p:cNvSpPr>
            <a:spLocks noGrp="1"/>
          </p:cNvSpPr>
          <p:nvPr>
            <p:ph type="pic" idx="1"/>
          </p:nvPr>
        </p:nvSpPr>
        <p:spPr>
          <a:xfrm>
            <a:off x="5375693" y="972244"/>
            <a:ext cx="6172200" cy="4949140"/>
          </a:xfrm>
        </p:spPr>
      </p:sp>
      <p:sp>
        <p:nvSpPr>
          <p:cNvPr id="5" name="Text Placeholder 4">
            <a:extLst>
              <a:ext uri="{FF2B5EF4-FFF2-40B4-BE49-F238E27FC236}">
                <a16:creationId xmlns:a16="http://schemas.microsoft.com/office/drawing/2014/main" id="{0D84E45C-36CE-4BB7-A04F-2FCE91710A53}"/>
              </a:ext>
            </a:extLst>
          </p:cNvPr>
          <p:cNvSpPr>
            <a:spLocks noGrp="1"/>
          </p:cNvSpPr>
          <p:nvPr>
            <p:ph type="body" sz="half" idx="2"/>
          </p:nvPr>
        </p:nvSpPr>
        <p:spPr>
          <a:xfrm>
            <a:off x="424156" y="3070240"/>
            <a:ext cx="3932237" cy="1600200"/>
          </a:xfrm>
        </p:spPr>
        <p:txBody>
          <a:bodyPr>
            <a:normAutofit/>
          </a:bodyPr>
          <a:lstStyle/>
          <a:p>
            <a:r>
              <a:rPr lang="en-US" dirty="0"/>
              <a:t>Technical Solution Architect</a:t>
            </a:r>
            <a:br>
              <a:rPr lang="en-US" dirty="0"/>
            </a:br>
            <a:r>
              <a:rPr lang="en-US" dirty="0"/>
              <a:t>Dynamic Consulting</a:t>
            </a:r>
          </a:p>
          <a:p>
            <a:br>
              <a:rPr lang="en-US" dirty="0"/>
            </a:br>
            <a:r>
              <a:rPr lang="en-US" sz="1600" dirty="0"/>
              <a:t>Nathan.clouse@dynamicconsulting.com</a:t>
            </a:r>
            <a:endParaRPr lang="en-US" dirty="0"/>
          </a:p>
        </p:txBody>
      </p:sp>
      <p:pic>
        <p:nvPicPr>
          <p:cNvPr id="8" name="Picture 7">
            <a:extLst>
              <a:ext uri="{FF2B5EF4-FFF2-40B4-BE49-F238E27FC236}">
                <a16:creationId xmlns:a16="http://schemas.microsoft.com/office/drawing/2014/main" id="{CAEF7689-2B37-4BE4-A752-17AB05CDC017}"/>
              </a:ext>
            </a:extLst>
          </p:cNvPr>
          <p:cNvPicPr>
            <a:picLocks noChangeAspect="1"/>
          </p:cNvPicPr>
          <p:nvPr/>
        </p:nvPicPr>
        <p:blipFill>
          <a:blip r:embed="rId2"/>
          <a:stretch>
            <a:fillRect/>
          </a:stretch>
        </p:blipFill>
        <p:spPr>
          <a:xfrm>
            <a:off x="7536752" y="1005294"/>
            <a:ext cx="1924050" cy="2441520"/>
          </a:xfrm>
          <a:prstGeom prst="rect">
            <a:avLst/>
          </a:prstGeom>
        </p:spPr>
      </p:pic>
      <p:sp>
        <p:nvSpPr>
          <p:cNvPr id="10" name="Text Placeholder 3">
            <a:extLst>
              <a:ext uri="{FF2B5EF4-FFF2-40B4-BE49-F238E27FC236}">
                <a16:creationId xmlns:a16="http://schemas.microsoft.com/office/drawing/2014/main" id="{538BB10B-1BD2-43F4-803F-D4A48980F96F}"/>
              </a:ext>
            </a:extLst>
          </p:cNvPr>
          <p:cNvSpPr txBox="1">
            <a:spLocks/>
          </p:cNvSpPr>
          <p:nvPr/>
        </p:nvSpPr>
        <p:spPr>
          <a:xfrm>
            <a:off x="6888258" y="4446679"/>
            <a:ext cx="3221037" cy="738664"/>
          </a:xfrm>
          <a:prstGeom prst="rect">
            <a:avLst/>
          </a:prstGeom>
          <a:noFill/>
        </p:spPr>
        <p:txBody>
          <a:bodyPr vert="horz"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mn-lt"/>
                <a:hlinkClick r:id="rId3"/>
              </a:rPr>
              <a:t>www.atomicax.com</a:t>
            </a:r>
            <a:endParaRPr lang="en-US" sz="1600" dirty="0">
              <a:latin typeface="+mn-lt"/>
            </a:endParaRPr>
          </a:p>
          <a:p>
            <a:pPr algn="ctr"/>
            <a:r>
              <a:rPr lang="en-US" sz="1600" dirty="0">
                <a:latin typeface="+mn-lt"/>
              </a:rPr>
              <a:t>@NathanClouseAX</a:t>
            </a:r>
          </a:p>
        </p:txBody>
      </p:sp>
    </p:spTree>
    <p:extLst>
      <p:ext uri="{BB962C8B-B14F-4D97-AF65-F5344CB8AC3E}">
        <p14:creationId xmlns:p14="http://schemas.microsoft.com/office/powerpoint/2010/main" val="398217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a:xfrm>
            <a:off x="838200" y="508963"/>
            <a:ext cx="10515600" cy="1325563"/>
          </a:xfrm>
        </p:spPr>
        <p:txBody>
          <a:bodyPr>
            <a:normAutofit fontScale="90000"/>
          </a:bodyPr>
          <a:lstStyle/>
          <a:p>
            <a:r>
              <a:rPr lang="en-US" dirty="0"/>
              <a:t>Enable partial receipt of subcontracted items and fix an issue with the  calculation of scrap for BOM lines of type Vendor. </a:t>
            </a:r>
          </a:p>
        </p:txBody>
      </p:sp>
      <p:sp>
        <p:nvSpPr>
          <p:cNvPr id="3" name="Content Placeholder 2">
            <a:extLst>
              <a:ext uri="{FF2B5EF4-FFF2-40B4-BE49-F238E27FC236}">
                <a16:creationId xmlns:a16="http://schemas.microsoft.com/office/drawing/2014/main" id="{62AA148F-4E8E-4AAB-B3EA-C1887F9F7047}"/>
              </a:ext>
            </a:extLst>
          </p:cNvPr>
          <p:cNvSpPr>
            <a:spLocks noGrp="1"/>
          </p:cNvSpPr>
          <p:nvPr>
            <p:ph idx="1"/>
          </p:nvPr>
        </p:nvSpPr>
        <p:spPr>
          <a:xfrm>
            <a:off x="838200" y="2424701"/>
            <a:ext cx="10515600" cy="3511865"/>
          </a:xfrm>
        </p:spPr>
        <p:txBody>
          <a:bodyPr/>
          <a:lstStyle/>
          <a:p>
            <a:r>
              <a:rPr lang="en-US" dirty="0"/>
              <a:t>This feature enables partial receipt of subcontracted items. Before, when reporting a partial quantity on a purchase order for a sub contracted service item, the full quantity was updated on the related picking list journal on the production order. Now, the correct partial received quantity is updated. This feature also fixes an issue with an incorrect updated scrap quantity when using BOM lines of type Vendor.</a:t>
            </a:r>
          </a:p>
        </p:txBody>
      </p:sp>
    </p:spTree>
    <p:extLst>
      <p:ext uri="{BB962C8B-B14F-4D97-AF65-F5344CB8AC3E}">
        <p14:creationId xmlns:p14="http://schemas.microsoft.com/office/powerpoint/2010/main" val="2543114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E411-9FB2-4411-8F20-BAB43D04C17F}"/>
              </a:ext>
            </a:extLst>
          </p:cNvPr>
          <p:cNvSpPr>
            <a:spLocks noGrp="1"/>
          </p:cNvSpPr>
          <p:nvPr>
            <p:ph type="title"/>
          </p:nvPr>
        </p:nvSpPr>
        <p:spPr/>
        <p:txBody>
          <a:bodyPr/>
          <a:lstStyle/>
          <a:p>
            <a:r>
              <a:rPr lang="en-US" dirty="0"/>
              <a:t>Cash Position Inquiry </a:t>
            </a:r>
          </a:p>
        </p:txBody>
      </p:sp>
      <p:pic>
        <p:nvPicPr>
          <p:cNvPr id="4" name="Content Placeholder 3">
            <a:extLst>
              <a:ext uri="{FF2B5EF4-FFF2-40B4-BE49-F238E27FC236}">
                <a16:creationId xmlns:a16="http://schemas.microsoft.com/office/drawing/2014/main" id="{0ABFE35A-F947-441E-8763-E2EF269798EE}"/>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62148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5457-9570-42BD-9287-A628DBC70C89}"/>
              </a:ext>
            </a:extLst>
          </p:cNvPr>
          <p:cNvSpPr>
            <a:spLocks noGrp="1"/>
          </p:cNvSpPr>
          <p:nvPr>
            <p:ph type="title"/>
          </p:nvPr>
        </p:nvSpPr>
        <p:spPr/>
        <p:txBody>
          <a:bodyPr>
            <a:normAutofit fontScale="90000"/>
          </a:bodyPr>
          <a:lstStyle/>
          <a:p>
            <a:r>
              <a:rPr lang="en-US" dirty="0"/>
              <a:t>Set job description on the Position and Forecast position pages be read-only </a:t>
            </a:r>
          </a:p>
        </p:txBody>
      </p:sp>
      <p:pic>
        <p:nvPicPr>
          <p:cNvPr id="4" name="Content Placeholder 3">
            <a:extLst>
              <a:ext uri="{FF2B5EF4-FFF2-40B4-BE49-F238E27FC236}">
                <a16:creationId xmlns:a16="http://schemas.microsoft.com/office/drawing/2014/main" id="{93DB7E5F-6920-4594-B546-E095F57B8C7D}"/>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632058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5457-9570-42BD-9287-A628DBC70C89}"/>
              </a:ext>
            </a:extLst>
          </p:cNvPr>
          <p:cNvSpPr>
            <a:spLocks noGrp="1"/>
          </p:cNvSpPr>
          <p:nvPr>
            <p:ph type="title"/>
          </p:nvPr>
        </p:nvSpPr>
        <p:spPr/>
        <p:txBody>
          <a:bodyPr>
            <a:normAutofit fontScale="90000"/>
          </a:bodyPr>
          <a:lstStyle/>
          <a:p>
            <a:r>
              <a:rPr lang="en-US" dirty="0"/>
              <a:t>Set job description on the Position and Forecast position pages be read-only </a:t>
            </a:r>
          </a:p>
        </p:txBody>
      </p:sp>
      <p:pic>
        <p:nvPicPr>
          <p:cNvPr id="6" name="Content Placeholder 5">
            <a:extLst>
              <a:ext uri="{FF2B5EF4-FFF2-40B4-BE49-F238E27FC236}">
                <a16:creationId xmlns:a16="http://schemas.microsoft.com/office/drawing/2014/main" id="{F8C34078-CD2B-4242-B057-2E32B5227873}"/>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11313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AF8D-FA19-4346-88B5-514B1E6E99C4}"/>
              </a:ext>
            </a:extLst>
          </p:cNvPr>
          <p:cNvSpPr>
            <a:spLocks noGrp="1"/>
          </p:cNvSpPr>
          <p:nvPr>
            <p:ph type="title"/>
          </p:nvPr>
        </p:nvSpPr>
        <p:spPr/>
        <p:txBody>
          <a:bodyPr/>
          <a:lstStyle/>
          <a:p>
            <a:r>
              <a:rPr lang="en-US" dirty="0"/>
              <a:t>Forecast position detail report </a:t>
            </a:r>
          </a:p>
        </p:txBody>
      </p:sp>
      <p:pic>
        <p:nvPicPr>
          <p:cNvPr id="4" name="Content Placeholder 3">
            <a:extLst>
              <a:ext uri="{FF2B5EF4-FFF2-40B4-BE49-F238E27FC236}">
                <a16:creationId xmlns:a16="http://schemas.microsoft.com/office/drawing/2014/main" id="{397579A4-8922-44E1-A200-C50649392B7C}"/>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28121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9258-6CA3-4F74-8687-827603D8DAC9}"/>
              </a:ext>
            </a:extLst>
          </p:cNvPr>
          <p:cNvSpPr>
            <a:spLocks noGrp="1"/>
          </p:cNvSpPr>
          <p:nvPr>
            <p:ph type="title"/>
          </p:nvPr>
        </p:nvSpPr>
        <p:spPr/>
        <p:txBody>
          <a:bodyPr/>
          <a:lstStyle/>
          <a:p>
            <a:r>
              <a:rPr lang="en-US" dirty="0"/>
              <a:t>Purchase agreement matching policy </a:t>
            </a:r>
          </a:p>
        </p:txBody>
      </p:sp>
      <p:pic>
        <p:nvPicPr>
          <p:cNvPr id="4" name="Content Placeholder 3">
            <a:extLst>
              <a:ext uri="{FF2B5EF4-FFF2-40B4-BE49-F238E27FC236}">
                <a16:creationId xmlns:a16="http://schemas.microsoft.com/office/drawing/2014/main" id="{49F58711-1F6B-4AAC-956F-40218B5597C5}"/>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100454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A168-C97C-45E6-AAE0-6B3609800C94}"/>
              </a:ext>
            </a:extLst>
          </p:cNvPr>
          <p:cNvSpPr>
            <a:spLocks noGrp="1"/>
          </p:cNvSpPr>
          <p:nvPr>
            <p:ph type="title"/>
          </p:nvPr>
        </p:nvSpPr>
        <p:spPr/>
        <p:txBody>
          <a:bodyPr/>
          <a:lstStyle/>
          <a:p>
            <a:r>
              <a:rPr lang="en-US" dirty="0"/>
              <a:t>Subledger transfer to General Ledger performance optimization </a:t>
            </a:r>
          </a:p>
        </p:txBody>
      </p:sp>
      <p:sp>
        <p:nvSpPr>
          <p:cNvPr id="3" name="Content Placeholder 2">
            <a:extLst>
              <a:ext uri="{FF2B5EF4-FFF2-40B4-BE49-F238E27FC236}">
                <a16:creationId xmlns:a16="http://schemas.microsoft.com/office/drawing/2014/main" id="{BC526265-BFEC-4C2D-AF18-BDA750204B10}"/>
              </a:ext>
            </a:extLst>
          </p:cNvPr>
          <p:cNvSpPr>
            <a:spLocks noGrp="1"/>
          </p:cNvSpPr>
          <p:nvPr>
            <p:ph idx="1"/>
          </p:nvPr>
        </p:nvSpPr>
        <p:spPr/>
        <p:txBody>
          <a:bodyPr/>
          <a:lstStyle/>
          <a:p>
            <a:r>
              <a:rPr lang="en-US" dirty="0"/>
              <a:t>Enables asynchronous batch for transfer from subledger to GL.</a:t>
            </a:r>
          </a:p>
          <a:p>
            <a:r>
              <a:rPr lang="en-US" dirty="0"/>
              <a:t>Re-introduction of similar functionality from AX 2012</a:t>
            </a:r>
          </a:p>
          <a:p>
            <a:r>
              <a:rPr lang="en-US" dirty="0"/>
              <a:t>Uses “reliable asynchronous” transfer from enhancements to batch system introduced in 10.0.6</a:t>
            </a:r>
          </a:p>
          <a:p>
            <a:endParaRPr lang="en-US" dirty="0"/>
          </a:p>
        </p:txBody>
      </p:sp>
    </p:spTree>
    <p:extLst>
      <p:ext uri="{BB962C8B-B14F-4D97-AF65-F5344CB8AC3E}">
        <p14:creationId xmlns:p14="http://schemas.microsoft.com/office/powerpoint/2010/main" val="96681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2524-D19F-476B-B995-8A5790510576}"/>
              </a:ext>
            </a:extLst>
          </p:cNvPr>
          <p:cNvSpPr>
            <a:spLocks noGrp="1"/>
          </p:cNvSpPr>
          <p:nvPr>
            <p:ph type="title"/>
          </p:nvPr>
        </p:nvSpPr>
        <p:spPr/>
        <p:txBody>
          <a:bodyPr/>
          <a:lstStyle/>
          <a:p>
            <a:r>
              <a:rPr lang="en-US" dirty="0"/>
              <a:t>Auto-match and create expense from receipt </a:t>
            </a:r>
          </a:p>
        </p:txBody>
      </p:sp>
      <p:sp>
        <p:nvSpPr>
          <p:cNvPr id="3" name="Content Placeholder 2">
            <a:extLst>
              <a:ext uri="{FF2B5EF4-FFF2-40B4-BE49-F238E27FC236}">
                <a16:creationId xmlns:a16="http://schemas.microsoft.com/office/drawing/2014/main" id="{E9EBEE47-E586-407A-85A2-41EDF418F36A}"/>
              </a:ext>
            </a:extLst>
          </p:cNvPr>
          <p:cNvSpPr>
            <a:spLocks noGrp="1"/>
          </p:cNvSpPr>
          <p:nvPr>
            <p:ph idx="1"/>
          </p:nvPr>
        </p:nvSpPr>
        <p:spPr/>
        <p:txBody>
          <a:bodyPr/>
          <a:lstStyle/>
          <a:p>
            <a:r>
              <a:rPr lang="en-US" dirty="0"/>
              <a:t>Allows for receipt upload and scan with OCR service</a:t>
            </a:r>
          </a:p>
          <a:p>
            <a:r>
              <a:rPr lang="en-US" dirty="0"/>
              <a:t>Adds receipts, scans, matches, creates attachment, fills in details</a:t>
            </a:r>
          </a:p>
          <a:p>
            <a:r>
              <a:rPr lang="en-US" dirty="0"/>
              <a:t>Adds new parameter in Expense Management</a:t>
            </a:r>
          </a:p>
          <a:p>
            <a:endParaRPr lang="en-US" dirty="0"/>
          </a:p>
        </p:txBody>
      </p:sp>
    </p:spTree>
    <p:extLst>
      <p:ext uri="{BB962C8B-B14F-4D97-AF65-F5344CB8AC3E}">
        <p14:creationId xmlns:p14="http://schemas.microsoft.com/office/powerpoint/2010/main" val="2161649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2524-D19F-476B-B995-8A5790510576}"/>
              </a:ext>
            </a:extLst>
          </p:cNvPr>
          <p:cNvSpPr>
            <a:spLocks noGrp="1"/>
          </p:cNvSpPr>
          <p:nvPr>
            <p:ph type="title"/>
          </p:nvPr>
        </p:nvSpPr>
        <p:spPr/>
        <p:txBody>
          <a:bodyPr/>
          <a:lstStyle/>
          <a:p>
            <a:r>
              <a:rPr lang="en-US" dirty="0"/>
              <a:t>Auto-match and create expense from receipt </a:t>
            </a:r>
          </a:p>
        </p:txBody>
      </p:sp>
      <p:pic>
        <p:nvPicPr>
          <p:cNvPr id="4" name="Content Placeholder 3">
            <a:extLst>
              <a:ext uri="{FF2B5EF4-FFF2-40B4-BE49-F238E27FC236}">
                <a16:creationId xmlns:a16="http://schemas.microsoft.com/office/drawing/2014/main" id="{77618F4C-76DD-4E8A-89C9-55CEA8041983}"/>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2677480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D341-6A9A-42BC-8029-C8E0CAA4042F}"/>
              </a:ext>
            </a:extLst>
          </p:cNvPr>
          <p:cNvSpPr>
            <a:spLocks noGrp="1"/>
          </p:cNvSpPr>
          <p:nvPr>
            <p:ph type="title"/>
          </p:nvPr>
        </p:nvSpPr>
        <p:spPr/>
        <p:txBody>
          <a:bodyPr>
            <a:normAutofit/>
          </a:bodyPr>
          <a:lstStyle/>
          <a:p>
            <a:r>
              <a:rPr lang="en-US" dirty="0"/>
              <a:t>Vendor Invoice Workflow Enhancements</a:t>
            </a:r>
          </a:p>
        </p:txBody>
      </p:sp>
      <p:sp>
        <p:nvSpPr>
          <p:cNvPr id="3" name="Content Placeholder 2">
            <a:extLst>
              <a:ext uri="{FF2B5EF4-FFF2-40B4-BE49-F238E27FC236}">
                <a16:creationId xmlns:a16="http://schemas.microsoft.com/office/drawing/2014/main" id="{794DBAEE-667C-4E21-8D4F-164D43144B72}"/>
              </a:ext>
            </a:extLst>
          </p:cNvPr>
          <p:cNvSpPr>
            <a:spLocks noGrp="1"/>
          </p:cNvSpPr>
          <p:nvPr>
            <p:ph idx="1"/>
          </p:nvPr>
        </p:nvSpPr>
        <p:spPr/>
        <p:txBody>
          <a:bodyPr>
            <a:normAutofit/>
          </a:bodyPr>
          <a:lstStyle/>
          <a:p>
            <a:r>
              <a:rPr lang="en-US" dirty="0"/>
              <a:t>Prohibit submission to workflow when the invoice number already exists on a posted invoice, and your system is not set up to accept duplicate invoice numbers. </a:t>
            </a:r>
          </a:p>
        </p:txBody>
      </p:sp>
    </p:spTree>
    <p:extLst>
      <p:ext uri="{BB962C8B-B14F-4D97-AF65-F5344CB8AC3E}">
        <p14:creationId xmlns:p14="http://schemas.microsoft.com/office/powerpoint/2010/main" val="65060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4EB3838-67E2-4D0F-A514-1564437D5506}"/>
              </a:ext>
            </a:extLst>
          </p:cNvPr>
          <p:cNvSpPr txBox="1">
            <a:spLocks/>
          </p:cNvSpPr>
          <p:nvPr/>
        </p:nvSpPr>
        <p:spPr>
          <a:xfrm>
            <a:off x="838200" y="578879"/>
            <a:ext cx="3258787" cy="4563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ED2628"/>
                </a:solidFill>
                <a:latin typeface="+mj-lt"/>
                <a:ea typeface="+mj-ea"/>
                <a:cs typeface="+mj-cs"/>
              </a:defRPr>
            </a:lvl1pPr>
          </a:lstStyle>
          <a:p>
            <a:r>
              <a:rPr lang="en-US"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TODAY’S AGENDA</a:t>
            </a:r>
          </a:p>
        </p:txBody>
      </p:sp>
      <p:sp>
        <p:nvSpPr>
          <p:cNvPr id="11" name="Content Placeholder 5">
            <a:extLst>
              <a:ext uri="{FF2B5EF4-FFF2-40B4-BE49-F238E27FC236}">
                <a16:creationId xmlns:a16="http://schemas.microsoft.com/office/drawing/2014/main" id="{1E3EDD2F-1406-4ECE-AA0F-072DAEEA8D5C}"/>
              </a:ext>
            </a:extLst>
          </p:cNvPr>
          <p:cNvSpPr txBox="1">
            <a:spLocks/>
          </p:cNvSpPr>
          <p:nvPr/>
        </p:nvSpPr>
        <p:spPr>
          <a:xfrm>
            <a:off x="5403273" y="1255751"/>
            <a:ext cx="6469639" cy="4346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4000"/>
              </a:lnSpc>
            </a:pPr>
            <a:r>
              <a:rPr lang="en-US" sz="2500" dirty="0">
                <a:solidFill>
                  <a:schemeClr val="tx1">
                    <a:lumMod val="65000"/>
                    <a:lumOff val="35000"/>
                  </a:schemeClr>
                </a:solidFill>
              </a:rPr>
              <a:t>What’s new in 10.0.8</a:t>
            </a:r>
          </a:p>
          <a:p>
            <a:pPr lvl="1">
              <a:lnSpc>
                <a:spcPct val="114000"/>
              </a:lnSpc>
            </a:pPr>
            <a:r>
              <a:rPr lang="en-US" sz="2100" dirty="0">
                <a:solidFill>
                  <a:schemeClr val="tx1">
                    <a:lumMod val="65000"/>
                    <a:lumOff val="35000"/>
                  </a:schemeClr>
                </a:solidFill>
              </a:rPr>
              <a:t>Globalization</a:t>
            </a:r>
          </a:p>
          <a:p>
            <a:pPr lvl="1">
              <a:lnSpc>
                <a:spcPct val="114000"/>
              </a:lnSpc>
            </a:pPr>
            <a:r>
              <a:rPr lang="en-US" sz="2100" dirty="0">
                <a:solidFill>
                  <a:schemeClr val="tx1">
                    <a:lumMod val="65000"/>
                    <a:lumOff val="35000"/>
                  </a:schemeClr>
                </a:solidFill>
              </a:rPr>
              <a:t>Simple</a:t>
            </a:r>
          </a:p>
          <a:p>
            <a:pPr lvl="1">
              <a:lnSpc>
                <a:spcPct val="114000"/>
              </a:lnSpc>
            </a:pPr>
            <a:r>
              <a:rPr lang="en-US" sz="2100" dirty="0">
                <a:solidFill>
                  <a:schemeClr val="tx1">
                    <a:lumMod val="65000"/>
                    <a:lumOff val="35000"/>
                  </a:schemeClr>
                </a:solidFill>
              </a:rPr>
              <a:t>Features</a:t>
            </a:r>
          </a:p>
          <a:p>
            <a:pPr>
              <a:lnSpc>
                <a:spcPct val="114000"/>
              </a:lnSpc>
            </a:pPr>
            <a:r>
              <a:rPr lang="en-US" sz="2500" dirty="0">
                <a:solidFill>
                  <a:schemeClr val="tx1">
                    <a:lumMod val="65000"/>
                    <a:lumOff val="35000"/>
                  </a:schemeClr>
                </a:solidFill>
              </a:rPr>
              <a:t>What’s new in 10.0.9</a:t>
            </a:r>
          </a:p>
          <a:p>
            <a:pPr lvl="1">
              <a:lnSpc>
                <a:spcPct val="114000"/>
              </a:lnSpc>
            </a:pPr>
            <a:r>
              <a:rPr lang="en-US" sz="2100" dirty="0">
                <a:solidFill>
                  <a:schemeClr val="tx1">
                    <a:lumMod val="65000"/>
                    <a:lumOff val="35000"/>
                  </a:schemeClr>
                </a:solidFill>
              </a:rPr>
              <a:t>Globalization</a:t>
            </a:r>
          </a:p>
          <a:p>
            <a:pPr lvl="1">
              <a:lnSpc>
                <a:spcPct val="114000"/>
              </a:lnSpc>
            </a:pPr>
            <a:r>
              <a:rPr lang="en-US" sz="2100" dirty="0">
                <a:solidFill>
                  <a:schemeClr val="tx1">
                    <a:lumMod val="65000"/>
                    <a:lumOff val="35000"/>
                  </a:schemeClr>
                </a:solidFill>
              </a:rPr>
              <a:t>Simple</a:t>
            </a:r>
          </a:p>
          <a:p>
            <a:pPr lvl="1">
              <a:lnSpc>
                <a:spcPct val="114000"/>
              </a:lnSpc>
            </a:pPr>
            <a:r>
              <a:rPr lang="en-US" sz="2100" dirty="0">
                <a:solidFill>
                  <a:schemeClr val="tx1">
                    <a:lumMod val="65000"/>
                    <a:lumOff val="35000"/>
                  </a:schemeClr>
                </a:solidFill>
              </a:rPr>
              <a:t>Features</a:t>
            </a:r>
          </a:p>
          <a:p>
            <a:pPr marL="0" indent="0">
              <a:lnSpc>
                <a:spcPct val="114000"/>
              </a:lnSpc>
              <a:buNone/>
            </a:pPr>
            <a:endParaRPr lang="en-US" sz="2500" dirty="0">
              <a:solidFill>
                <a:schemeClr val="tx1">
                  <a:lumMod val="65000"/>
                  <a:lumOff val="35000"/>
                </a:schemeClr>
              </a:solidFill>
            </a:endParaRPr>
          </a:p>
          <a:p>
            <a:pPr marL="0" indent="0">
              <a:lnSpc>
                <a:spcPct val="114000"/>
              </a:lnSpc>
              <a:buNone/>
            </a:pPr>
            <a:endParaRPr lang="en-US" sz="2500" dirty="0">
              <a:solidFill>
                <a:schemeClr val="tx1">
                  <a:lumMod val="65000"/>
                  <a:lumOff val="35000"/>
                </a:schemeClr>
              </a:solidFill>
            </a:endParaRPr>
          </a:p>
        </p:txBody>
      </p:sp>
    </p:spTree>
    <p:extLst>
      <p:ext uri="{BB962C8B-B14F-4D97-AF65-F5344CB8AC3E}">
        <p14:creationId xmlns:p14="http://schemas.microsoft.com/office/powerpoint/2010/main" val="3380013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D341-6A9A-42BC-8029-C8E0CAA4042F}"/>
              </a:ext>
            </a:extLst>
          </p:cNvPr>
          <p:cNvSpPr>
            <a:spLocks noGrp="1"/>
          </p:cNvSpPr>
          <p:nvPr>
            <p:ph type="title"/>
          </p:nvPr>
        </p:nvSpPr>
        <p:spPr/>
        <p:txBody>
          <a:bodyPr>
            <a:normAutofit/>
          </a:bodyPr>
          <a:lstStyle/>
          <a:p>
            <a:r>
              <a:rPr lang="en-US" dirty="0"/>
              <a:t>Parent license plates cannot be target license plates. </a:t>
            </a:r>
          </a:p>
        </p:txBody>
      </p:sp>
      <p:sp>
        <p:nvSpPr>
          <p:cNvPr id="3" name="Content Placeholder 2">
            <a:extLst>
              <a:ext uri="{FF2B5EF4-FFF2-40B4-BE49-F238E27FC236}">
                <a16:creationId xmlns:a16="http://schemas.microsoft.com/office/drawing/2014/main" id="{794DBAEE-667C-4E21-8D4F-164D43144B72}"/>
              </a:ext>
            </a:extLst>
          </p:cNvPr>
          <p:cNvSpPr>
            <a:spLocks noGrp="1"/>
          </p:cNvSpPr>
          <p:nvPr>
            <p:ph idx="1"/>
          </p:nvPr>
        </p:nvSpPr>
        <p:spPr/>
        <p:txBody>
          <a:bodyPr>
            <a:normAutofit/>
          </a:bodyPr>
          <a:lstStyle/>
          <a:p>
            <a:r>
              <a:rPr lang="en-US" dirty="0"/>
              <a:t>If enabled, parent license plates can be picked in full</a:t>
            </a:r>
          </a:p>
          <a:p>
            <a:r>
              <a:rPr lang="en-US" dirty="0"/>
              <a:t>Only available for work transactions types of</a:t>
            </a:r>
          </a:p>
          <a:p>
            <a:pPr lvl="1"/>
            <a:r>
              <a:rPr lang="en-US" dirty="0"/>
              <a:t>Raw Material Picking</a:t>
            </a:r>
          </a:p>
          <a:p>
            <a:pPr lvl="1"/>
            <a:r>
              <a:rPr lang="en-US" dirty="0"/>
              <a:t>Sales Orders</a:t>
            </a:r>
          </a:p>
          <a:p>
            <a:pPr lvl="1"/>
            <a:r>
              <a:rPr lang="en-US" dirty="0"/>
              <a:t>Inventory Movement</a:t>
            </a:r>
          </a:p>
          <a:p>
            <a:pPr lvl="1"/>
            <a:r>
              <a:rPr lang="en-US" dirty="0"/>
              <a:t>Transfer Issue</a:t>
            </a:r>
          </a:p>
          <a:p>
            <a:r>
              <a:rPr lang="en-US" dirty="0"/>
              <a:t>Public Preview </a:t>
            </a:r>
          </a:p>
        </p:txBody>
      </p:sp>
    </p:spTree>
    <p:extLst>
      <p:ext uri="{BB962C8B-B14F-4D97-AF65-F5344CB8AC3E}">
        <p14:creationId xmlns:p14="http://schemas.microsoft.com/office/powerpoint/2010/main" val="2487054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2B29-5167-4355-8F48-501E85117ECD}"/>
              </a:ext>
            </a:extLst>
          </p:cNvPr>
          <p:cNvSpPr>
            <a:spLocks noGrp="1"/>
          </p:cNvSpPr>
          <p:nvPr>
            <p:ph type="title"/>
          </p:nvPr>
        </p:nvSpPr>
        <p:spPr/>
        <p:txBody>
          <a:bodyPr/>
          <a:lstStyle/>
          <a:p>
            <a:r>
              <a:rPr lang="en-US" dirty="0"/>
              <a:t>Deferred put - container </a:t>
            </a:r>
          </a:p>
        </p:txBody>
      </p:sp>
      <p:sp>
        <p:nvSpPr>
          <p:cNvPr id="3" name="Content Placeholder 2">
            <a:extLst>
              <a:ext uri="{FF2B5EF4-FFF2-40B4-BE49-F238E27FC236}">
                <a16:creationId xmlns:a16="http://schemas.microsoft.com/office/drawing/2014/main" id="{70A35026-EC89-4611-A560-CD01282DD163}"/>
              </a:ext>
            </a:extLst>
          </p:cNvPr>
          <p:cNvSpPr>
            <a:spLocks noGrp="1"/>
          </p:cNvSpPr>
          <p:nvPr>
            <p:ph idx="1"/>
          </p:nvPr>
        </p:nvSpPr>
        <p:spPr/>
        <p:txBody>
          <a:bodyPr/>
          <a:lstStyle/>
          <a:p>
            <a:r>
              <a:rPr lang="en-US" dirty="0"/>
              <a:t>If put is before current line…</a:t>
            </a:r>
          </a:p>
          <a:p>
            <a:pPr lvl="1"/>
            <a:r>
              <a:rPr lang="en-US" dirty="0"/>
              <a:t>Closes work’s container</a:t>
            </a:r>
          </a:p>
          <a:p>
            <a:pPr lvl="1"/>
            <a:r>
              <a:rPr lang="en-US" dirty="0"/>
              <a:t>Create batch job to put to location asynchronously</a:t>
            </a:r>
          </a:p>
          <a:p>
            <a:pPr lvl="1"/>
            <a:r>
              <a:rPr lang="en-US" dirty="0"/>
              <a:t>Marks work as complete</a:t>
            </a:r>
          </a:p>
          <a:p>
            <a:r>
              <a:rPr lang="en-US" dirty="0"/>
              <a:t>Public Preview </a:t>
            </a:r>
          </a:p>
          <a:p>
            <a:pPr lvl="1"/>
            <a:endParaRPr lang="en-US" dirty="0"/>
          </a:p>
        </p:txBody>
      </p:sp>
    </p:spTree>
    <p:extLst>
      <p:ext uri="{BB962C8B-B14F-4D97-AF65-F5344CB8AC3E}">
        <p14:creationId xmlns:p14="http://schemas.microsoft.com/office/powerpoint/2010/main" val="3907488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E0FB5-4EEC-4251-9BEC-EE84DB66EF63}"/>
              </a:ext>
            </a:extLst>
          </p:cNvPr>
          <p:cNvSpPr>
            <a:spLocks noGrp="1"/>
          </p:cNvSpPr>
          <p:nvPr>
            <p:ph type="title"/>
          </p:nvPr>
        </p:nvSpPr>
        <p:spPr/>
        <p:txBody>
          <a:bodyPr/>
          <a:lstStyle/>
          <a:p>
            <a:r>
              <a:rPr lang="en-US" dirty="0"/>
              <a:t>New in 10.0.9</a:t>
            </a:r>
          </a:p>
        </p:txBody>
      </p:sp>
    </p:spTree>
    <p:extLst>
      <p:ext uri="{BB962C8B-B14F-4D97-AF65-F5344CB8AC3E}">
        <p14:creationId xmlns:p14="http://schemas.microsoft.com/office/powerpoint/2010/main" val="1403124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F12CFC-AB18-4D8E-B783-8112FB06EC91}"/>
              </a:ext>
            </a:extLst>
          </p:cNvPr>
          <p:cNvSpPr>
            <a:spLocks noGrp="1"/>
          </p:cNvSpPr>
          <p:nvPr>
            <p:ph type="title"/>
          </p:nvPr>
        </p:nvSpPr>
        <p:spPr/>
        <p:txBody>
          <a:bodyPr/>
          <a:lstStyle/>
          <a:p>
            <a:r>
              <a:rPr lang="en-US" dirty="0"/>
              <a:t>Globalization</a:t>
            </a:r>
            <a:br>
              <a:rPr lang="en-US" dirty="0"/>
            </a:br>
            <a:endParaRPr lang="en-US" dirty="0"/>
          </a:p>
        </p:txBody>
      </p:sp>
    </p:spTree>
    <p:extLst>
      <p:ext uri="{BB962C8B-B14F-4D97-AF65-F5344CB8AC3E}">
        <p14:creationId xmlns:p14="http://schemas.microsoft.com/office/powerpoint/2010/main" val="185064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DDEE-5DFC-4264-864E-D7F6670BEE5E}"/>
              </a:ext>
            </a:extLst>
          </p:cNvPr>
          <p:cNvSpPr>
            <a:spLocks noGrp="1"/>
          </p:cNvSpPr>
          <p:nvPr>
            <p:ph type="title"/>
          </p:nvPr>
        </p:nvSpPr>
        <p:spPr/>
        <p:txBody>
          <a:bodyPr>
            <a:normAutofit/>
          </a:bodyPr>
          <a:lstStyle/>
          <a:p>
            <a:r>
              <a:rPr lang="en-US" dirty="0"/>
              <a:t>Globalization</a:t>
            </a:r>
          </a:p>
        </p:txBody>
      </p:sp>
      <p:sp>
        <p:nvSpPr>
          <p:cNvPr id="3" name="Content Placeholder 2">
            <a:extLst>
              <a:ext uri="{FF2B5EF4-FFF2-40B4-BE49-F238E27FC236}">
                <a16:creationId xmlns:a16="http://schemas.microsoft.com/office/drawing/2014/main" id="{085B7EAA-590F-4854-AABA-D9B86B5E8082}"/>
              </a:ext>
            </a:extLst>
          </p:cNvPr>
          <p:cNvSpPr>
            <a:spLocks noGrp="1"/>
          </p:cNvSpPr>
          <p:nvPr>
            <p:ph idx="1"/>
          </p:nvPr>
        </p:nvSpPr>
        <p:spPr/>
        <p:txBody>
          <a:bodyPr/>
          <a:lstStyle/>
          <a:p>
            <a:r>
              <a:rPr lang="en-US" dirty="0"/>
              <a:t>(Switzerland) QR-bills </a:t>
            </a:r>
          </a:p>
          <a:p>
            <a:r>
              <a:rPr lang="en-US" dirty="0"/>
              <a:t>(CHN) Allow multiple tax codes in VAT customer invoice lines for Chinese Golden tax integration. </a:t>
            </a:r>
          </a:p>
          <a:p>
            <a:r>
              <a:rPr lang="en-US" dirty="0"/>
              <a:t>Mexico localization Enable allocation terms in Subledger</a:t>
            </a:r>
          </a:p>
          <a:p>
            <a:r>
              <a:rPr lang="en-US" dirty="0"/>
              <a:t>Polish localization Enable allocation terms in Subledger </a:t>
            </a:r>
          </a:p>
          <a:p>
            <a:r>
              <a:rPr lang="en-US" dirty="0"/>
              <a:t>(CHN) Configurable payment ID </a:t>
            </a:r>
          </a:p>
          <a:p>
            <a:r>
              <a:rPr lang="en-US" dirty="0"/>
              <a:t>(MEX) Display referenced documents on the Accounts Receivable Electronic Invoices page list. </a:t>
            </a:r>
          </a:p>
          <a:p>
            <a:endParaRPr lang="en-US" dirty="0"/>
          </a:p>
          <a:p>
            <a:endParaRPr lang="en-US" dirty="0"/>
          </a:p>
        </p:txBody>
      </p:sp>
    </p:spTree>
    <p:extLst>
      <p:ext uri="{BB962C8B-B14F-4D97-AF65-F5344CB8AC3E}">
        <p14:creationId xmlns:p14="http://schemas.microsoft.com/office/powerpoint/2010/main" val="3133817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DDEE-5DFC-4264-864E-D7F6670BEE5E}"/>
              </a:ext>
            </a:extLst>
          </p:cNvPr>
          <p:cNvSpPr>
            <a:spLocks noGrp="1"/>
          </p:cNvSpPr>
          <p:nvPr>
            <p:ph type="title"/>
          </p:nvPr>
        </p:nvSpPr>
        <p:spPr/>
        <p:txBody>
          <a:bodyPr>
            <a:normAutofit/>
          </a:bodyPr>
          <a:lstStyle/>
          <a:p>
            <a:r>
              <a:rPr lang="en-US" dirty="0"/>
              <a:t>Globalization</a:t>
            </a:r>
          </a:p>
        </p:txBody>
      </p:sp>
      <p:sp>
        <p:nvSpPr>
          <p:cNvPr id="3" name="Content Placeholder 2">
            <a:extLst>
              <a:ext uri="{FF2B5EF4-FFF2-40B4-BE49-F238E27FC236}">
                <a16:creationId xmlns:a16="http://schemas.microsoft.com/office/drawing/2014/main" id="{085B7EAA-590F-4854-AABA-D9B86B5E8082}"/>
              </a:ext>
            </a:extLst>
          </p:cNvPr>
          <p:cNvSpPr>
            <a:spLocks noGrp="1"/>
          </p:cNvSpPr>
          <p:nvPr>
            <p:ph idx="1"/>
          </p:nvPr>
        </p:nvSpPr>
        <p:spPr/>
        <p:txBody>
          <a:bodyPr/>
          <a:lstStyle/>
          <a:p>
            <a:r>
              <a:rPr lang="en-US" dirty="0"/>
              <a:t>(IND) Enable to update same GST transaction Id for both shipment and Receiving location. </a:t>
            </a:r>
          </a:p>
          <a:p>
            <a:r>
              <a:rPr lang="en-US" dirty="0"/>
              <a:t>(BRA) Fix for calculation of sales ICMS-ST withheld on previous operation and without credit </a:t>
            </a:r>
          </a:p>
          <a:p>
            <a:endParaRPr lang="en-US" dirty="0"/>
          </a:p>
          <a:p>
            <a:endParaRPr lang="en-US" dirty="0"/>
          </a:p>
        </p:txBody>
      </p:sp>
    </p:spTree>
    <p:extLst>
      <p:ext uri="{BB962C8B-B14F-4D97-AF65-F5344CB8AC3E}">
        <p14:creationId xmlns:p14="http://schemas.microsoft.com/office/powerpoint/2010/main" val="2745639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82EF-FEC8-4664-9773-672759F57A17}"/>
              </a:ext>
            </a:extLst>
          </p:cNvPr>
          <p:cNvSpPr>
            <a:spLocks noGrp="1"/>
          </p:cNvSpPr>
          <p:nvPr>
            <p:ph type="title"/>
          </p:nvPr>
        </p:nvSpPr>
        <p:spPr/>
        <p:txBody>
          <a:bodyPr/>
          <a:lstStyle/>
          <a:p>
            <a:r>
              <a:rPr lang="en-US" dirty="0"/>
              <a:t>Simple</a:t>
            </a:r>
          </a:p>
        </p:txBody>
      </p:sp>
      <p:sp>
        <p:nvSpPr>
          <p:cNvPr id="3" name="Content Placeholder 2">
            <a:extLst>
              <a:ext uri="{FF2B5EF4-FFF2-40B4-BE49-F238E27FC236}">
                <a16:creationId xmlns:a16="http://schemas.microsoft.com/office/drawing/2014/main" id="{86F9869C-480C-4C89-8D1F-7C1930575906}"/>
              </a:ext>
            </a:extLst>
          </p:cNvPr>
          <p:cNvSpPr>
            <a:spLocks noGrp="1"/>
          </p:cNvSpPr>
          <p:nvPr>
            <p:ph idx="1"/>
          </p:nvPr>
        </p:nvSpPr>
        <p:spPr/>
        <p:txBody>
          <a:bodyPr/>
          <a:lstStyle/>
          <a:p>
            <a:r>
              <a:rPr lang="en-US" dirty="0"/>
              <a:t>Improve performance when copying charges to vendor invoice lines </a:t>
            </a:r>
          </a:p>
          <a:p>
            <a:r>
              <a:rPr lang="en-US" dirty="0"/>
              <a:t>(Preview) Full page apps</a:t>
            </a:r>
          </a:p>
          <a:p>
            <a:r>
              <a:rPr lang="en-US" dirty="0"/>
              <a:t>Ability to update bank balances when posting an Advanced ledger entry </a:t>
            </a:r>
          </a:p>
          <a:p>
            <a:r>
              <a:rPr lang="en-US" dirty="0"/>
              <a:t>Associate purchase order inventory transactions with load</a:t>
            </a:r>
          </a:p>
          <a:p>
            <a:r>
              <a:rPr lang="en-US" dirty="0"/>
              <a:t>Attachments button on the Pending invoices journal form</a:t>
            </a:r>
          </a:p>
          <a:p>
            <a:r>
              <a:rPr lang="en-US" dirty="0"/>
              <a:t>Budget planning query optimization for performance   </a:t>
            </a:r>
          </a:p>
          <a:p>
            <a:endParaRPr lang="en-US" dirty="0"/>
          </a:p>
        </p:txBody>
      </p:sp>
    </p:spTree>
    <p:extLst>
      <p:ext uri="{BB962C8B-B14F-4D97-AF65-F5344CB8AC3E}">
        <p14:creationId xmlns:p14="http://schemas.microsoft.com/office/powerpoint/2010/main" val="4225340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82EF-FEC8-4664-9773-672759F57A17}"/>
              </a:ext>
            </a:extLst>
          </p:cNvPr>
          <p:cNvSpPr>
            <a:spLocks noGrp="1"/>
          </p:cNvSpPr>
          <p:nvPr>
            <p:ph type="title"/>
          </p:nvPr>
        </p:nvSpPr>
        <p:spPr/>
        <p:txBody>
          <a:bodyPr/>
          <a:lstStyle/>
          <a:p>
            <a:r>
              <a:rPr lang="en-US" dirty="0"/>
              <a:t>Simple</a:t>
            </a:r>
          </a:p>
        </p:txBody>
      </p:sp>
      <p:sp>
        <p:nvSpPr>
          <p:cNvPr id="3" name="Content Placeholder 2">
            <a:extLst>
              <a:ext uri="{FF2B5EF4-FFF2-40B4-BE49-F238E27FC236}">
                <a16:creationId xmlns:a16="http://schemas.microsoft.com/office/drawing/2014/main" id="{86F9869C-480C-4C89-8D1F-7C1930575906}"/>
              </a:ext>
            </a:extLst>
          </p:cNvPr>
          <p:cNvSpPr>
            <a:spLocks noGrp="1"/>
          </p:cNvSpPr>
          <p:nvPr>
            <p:ph idx="1"/>
          </p:nvPr>
        </p:nvSpPr>
        <p:spPr/>
        <p:txBody>
          <a:bodyPr/>
          <a:lstStyle/>
          <a:p>
            <a:r>
              <a:rPr lang="en-US" dirty="0"/>
              <a:t>Convert Electronic Reporting outbound documents from Microsoft Office formats to PDF </a:t>
            </a:r>
          </a:p>
          <a:p>
            <a:r>
              <a:rPr lang="en-US" dirty="0"/>
              <a:t>Copy tax registration number as default tax exempt number (when creating vendor)</a:t>
            </a:r>
          </a:p>
          <a:p>
            <a:r>
              <a:rPr lang="en-US" dirty="0"/>
              <a:t>Defaulting of customer business address in the tax information of a sales transaction and Company address in direct delivery Purchase order. </a:t>
            </a:r>
          </a:p>
          <a:p>
            <a:r>
              <a:rPr lang="en-US" dirty="0"/>
              <a:t>Deferred put processing – enable for audit template feature with trigger event set to Prior </a:t>
            </a:r>
          </a:p>
        </p:txBody>
      </p:sp>
    </p:spTree>
    <p:extLst>
      <p:ext uri="{BB962C8B-B14F-4D97-AF65-F5344CB8AC3E}">
        <p14:creationId xmlns:p14="http://schemas.microsoft.com/office/powerpoint/2010/main" val="497127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82EF-FEC8-4664-9773-672759F57A17}"/>
              </a:ext>
            </a:extLst>
          </p:cNvPr>
          <p:cNvSpPr>
            <a:spLocks noGrp="1"/>
          </p:cNvSpPr>
          <p:nvPr>
            <p:ph type="title"/>
          </p:nvPr>
        </p:nvSpPr>
        <p:spPr/>
        <p:txBody>
          <a:bodyPr/>
          <a:lstStyle/>
          <a:p>
            <a:r>
              <a:rPr lang="en-US" dirty="0"/>
              <a:t>Simple</a:t>
            </a:r>
          </a:p>
        </p:txBody>
      </p:sp>
      <p:sp>
        <p:nvSpPr>
          <p:cNvPr id="3" name="Content Placeholder 2">
            <a:extLst>
              <a:ext uri="{FF2B5EF4-FFF2-40B4-BE49-F238E27FC236}">
                <a16:creationId xmlns:a16="http://schemas.microsoft.com/office/drawing/2014/main" id="{86F9869C-480C-4C89-8D1F-7C1930575906}"/>
              </a:ext>
            </a:extLst>
          </p:cNvPr>
          <p:cNvSpPr>
            <a:spLocks noGrp="1"/>
          </p:cNvSpPr>
          <p:nvPr>
            <p:ph idx="1"/>
          </p:nvPr>
        </p:nvSpPr>
        <p:spPr/>
        <p:txBody>
          <a:bodyPr/>
          <a:lstStyle/>
          <a:p>
            <a:r>
              <a:rPr lang="en-US" dirty="0"/>
              <a:t>Document Routing Agent as Electronic Reporting destination for outbound documents </a:t>
            </a:r>
          </a:p>
          <a:p>
            <a:r>
              <a:rPr lang="en-US" dirty="0"/>
              <a:t>ECB import on the current or previous date </a:t>
            </a:r>
          </a:p>
          <a:p>
            <a:r>
              <a:rPr lang="en-US" dirty="0"/>
              <a:t>Enable batch processing for bank payment advice reports </a:t>
            </a:r>
          </a:p>
          <a:p>
            <a:r>
              <a:rPr lang="en-US" dirty="0"/>
              <a:t>Enable channel return policies </a:t>
            </a:r>
          </a:p>
          <a:p>
            <a:r>
              <a:rPr lang="en-US" dirty="0"/>
              <a:t>Enable defaulting of fiscal data from invoice account </a:t>
            </a:r>
          </a:p>
          <a:p>
            <a:r>
              <a:rPr lang="en-US" dirty="0"/>
              <a:t>Enable rounding rules for withholding tax </a:t>
            </a:r>
          </a:p>
          <a:p>
            <a:r>
              <a:rPr lang="en-US" dirty="0"/>
              <a:t>Enable usage of </a:t>
            </a:r>
            <a:r>
              <a:rPr lang="en-US" dirty="0" err="1"/>
              <a:t>EPPlus</a:t>
            </a:r>
            <a:r>
              <a:rPr lang="en-US" dirty="0"/>
              <a:t> library in Electronic reporting framework </a:t>
            </a:r>
          </a:p>
        </p:txBody>
      </p:sp>
    </p:spTree>
    <p:extLst>
      <p:ext uri="{BB962C8B-B14F-4D97-AF65-F5344CB8AC3E}">
        <p14:creationId xmlns:p14="http://schemas.microsoft.com/office/powerpoint/2010/main" val="4258256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82EF-FEC8-4664-9773-672759F57A17}"/>
              </a:ext>
            </a:extLst>
          </p:cNvPr>
          <p:cNvSpPr>
            <a:spLocks noGrp="1"/>
          </p:cNvSpPr>
          <p:nvPr>
            <p:ph type="title"/>
          </p:nvPr>
        </p:nvSpPr>
        <p:spPr/>
        <p:txBody>
          <a:bodyPr/>
          <a:lstStyle/>
          <a:p>
            <a:r>
              <a:rPr lang="en-US" dirty="0"/>
              <a:t>Simple</a:t>
            </a:r>
          </a:p>
        </p:txBody>
      </p:sp>
      <p:sp>
        <p:nvSpPr>
          <p:cNvPr id="3" name="Content Placeholder 2">
            <a:extLst>
              <a:ext uri="{FF2B5EF4-FFF2-40B4-BE49-F238E27FC236}">
                <a16:creationId xmlns:a16="http://schemas.microsoft.com/office/drawing/2014/main" id="{86F9869C-480C-4C89-8D1F-7C1930575906}"/>
              </a:ext>
            </a:extLst>
          </p:cNvPr>
          <p:cNvSpPr>
            <a:spLocks noGrp="1"/>
          </p:cNvSpPr>
          <p:nvPr>
            <p:ph idx="1"/>
          </p:nvPr>
        </p:nvSpPr>
        <p:spPr/>
        <p:txBody>
          <a:bodyPr/>
          <a:lstStyle/>
          <a:p>
            <a:r>
              <a:rPr lang="en-US" dirty="0"/>
              <a:t>Evaluate work header breaks before work header maximums during work creation</a:t>
            </a:r>
          </a:p>
          <a:p>
            <a:r>
              <a:rPr lang="en-US" dirty="0"/>
              <a:t>Filter active positions </a:t>
            </a:r>
          </a:p>
          <a:p>
            <a:r>
              <a:rPr lang="en-US" dirty="0"/>
              <a:t>Inventory journal approve workflow</a:t>
            </a:r>
          </a:p>
          <a:p>
            <a:r>
              <a:rPr lang="en-US" dirty="0"/>
              <a:t>Let invoices be submitted to workflow with incomplete or incorrect accounting distributions </a:t>
            </a:r>
          </a:p>
          <a:p>
            <a:r>
              <a:rPr lang="en-US" dirty="0"/>
              <a:t>Purchase order quantity left to load calculation using registered quantities </a:t>
            </a:r>
          </a:p>
        </p:txBody>
      </p:sp>
    </p:spTree>
    <p:extLst>
      <p:ext uri="{BB962C8B-B14F-4D97-AF65-F5344CB8AC3E}">
        <p14:creationId xmlns:p14="http://schemas.microsoft.com/office/powerpoint/2010/main" val="7812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F12CFC-AB18-4D8E-B783-8112FB06EC91}"/>
              </a:ext>
            </a:extLst>
          </p:cNvPr>
          <p:cNvSpPr>
            <a:spLocks noGrp="1"/>
          </p:cNvSpPr>
          <p:nvPr>
            <p:ph type="title"/>
          </p:nvPr>
        </p:nvSpPr>
        <p:spPr/>
        <p:txBody>
          <a:bodyPr/>
          <a:lstStyle/>
          <a:p>
            <a:r>
              <a:rPr lang="en-US" dirty="0"/>
              <a:t>New in 10.0.8</a:t>
            </a:r>
          </a:p>
        </p:txBody>
      </p:sp>
    </p:spTree>
    <p:extLst>
      <p:ext uri="{BB962C8B-B14F-4D97-AF65-F5344CB8AC3E}">
        <p14:creationId xmlns:p14="http://schemas.microsoft.com/office/powerpoint/2010/main" val="1936291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82EF-FEC8-4664-9773-672759F57A17}"/>
              </a:ext>
            </a:extLst>
          </p:cNvPr>
          <p:cNvSpPr>
            <a:spLocks noGrp="1"/>
          </p:cNvSpPr>
          <p:nvPr>
            <p:ph type="title"/>
          </p:nvPr>
        </p:nvSpPr>
        <p:spPr/>
        <p:txBody>
          <a:bodyPr/>
          <a:lstStyle/>
          <a:p>
            <a:r>
              <a:rPr lang="en-US" dirty="0"/>
              <a:t>Simple</a:t>
            </a:r>
          </a:p>
        </p:txBody>
      </p:sp>
      <p:sp>
        <p:nvSpPr>
          <p:cNvPr id="3" name="Content Placeholder 2">
            <a:extLst>
              <a:ext uri="{FF2B5EF4-FFF2-40B4-BE49-F238E27FC236}">
                <a16:creationId xmlns:a16="http://schemas.microsoft.com/office/drawing/2014/main" id="{86F9869C-480C-4C89-8D1F-7C1930575906}"/>
              </a:ext>
            </a:extLst>
          </p:cNvPr>
          <p:cNvSpPr>
            <a:spLocks noGrp="1"/>
          </p:cNvSpPr>
          <p:nvPr>
            <p:ph idx="1"/>
          </p:nvPr>
        </p:nvSpPr>
        <p:spPr/>
        <p:txBody>
          <a:bodyPr/>
          <a:lstStyle/>
          <a:p>
            <a:r>
              <a:rPr lang="en-US" dirty="0"/>
              <a:t>List view of expense reports created by delegating workers.</a:t>
            </a:r>
          </a:p>
          <a:p>
            <a:r>
              <a:rPr lang="en-US" dirty="0"/>
              <a:t>Prohibit submission to workflow when the invoice total and registered invoice total are not equal.  </a:t>
            </a:r>
          </a:p>
          <a:p>
            <a:r>
              <a:rPr lang="en-US" dirty="0"/>
              <a:t>New expense expression builder to address issues with the inter-company expenses scenarios that use projects. </a:t>
            </a:r>
          </a:p>
          <a:p>
            <a:r>
              <a:rPr lang="en-US" dirty="0"/>
              <a:t>Purchase order delivery date (Public Sector)</a:t>
            </a:r>
          </a:p>
          <a:p>
            <a:endParaRPr lang="en-US" dirty="0"/>
          </a:p>
          <a:p>
            <a:endParaRPr lang="en-US" dirty="0"/>
          </a:p>
        </p:txBody>
      </p:sp>
    </p:spTree>
    <p:extLst>
      <p:ext uri="{BB962C8B-B14F-4D97-AF65-F5344CB8AC3E}">
        <p14:creationId xmlns:p14="http://schemas.microsoft.com/office/powerpoint/2010/main" val="166320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82EF-FEC8-4664-9773-672759F57A17}"/>
              </a:ext>
            </a:extLst>
          </p:cNvPr>
          <p:cNvSpPr>
            <a:spLocks noGrp="1"/>
          </p:cNvSpPr>
          <p:nvPr>
            <p:ph type="title"/>
          </p:nvPr>
        </p:nvSpPr>
        <p:spPr/>
        <p:txBody>
          <a:bodyPr/>
          <a:lstStyle/>
          <a:p>
            <a:r>
              <a:rPr lang="en-US" dirty="0"/>
              <a:t>Simple</a:t>
            </a:r>
          </a:p>
        </p:txBody>
      </p:sp>
      <p:sp>
        <p:nvSpPr>
          <p:cNvPr id="3" name="Content Placeholder 2">
            <a:extLst>
              <a:ext uri="{FF2B5EF4-FFF2-40B4-BE49-F238E27FC236}">
                <a16:creationId xmlns:a16="http://schemas.microsoft.com/office/drawing/2014/main" id="{86F9869C-480C-4C89-8D1F-7C1930575906}"/>
              </a:ext>
            </a:extLst>
          </p:cNvPr>
          <p:cNvSpPr>
            <a:spLocks noGrp="1"/>
          </p:cNvSpPr>
          <p:nvPr>
            <p:ph idx="1"/>
          </p:nvPr>
        </p:nvSpPr>
        <p:spPr/>
        <p:txBody>
          <a:bodyPr/>
          <a:lstStyle/>
          <a:p>
            <a:r>
              <a:rPr lang="en-US" dirty="0"/>
              <a:t>Recommended fields</a:t>
            </a:r>
          </a:p>
          <a:p>
            <a:r>
              <a:rPr lang="en-US" dirty="0"/>
              <a:t>Retail statements - Trickle feed </a:t>
            </a:r>
          </a:p>
          <a:p>
            <a:r>
              <a:rPr lang="en-US" dirty="0"/>
              <a:t>Statement of treasurer's accountability report</a:t>
            </a:r>
          </a:p>
          <a:p>
            <a:r>
              <a:rPr lang="en-US" dirty="0"/>
              <a:t>Sales tax conversion  </a:t>
            </a:r>
          </a:p>
          <a:p>
            <a:endParaRPr lang="en-US" dirty="0"/>
          </a:p>
        </p:txBody>
      </p:sp>
    </p:spTree>
    <p:extLst>
      <p:ext uri="{BB962C8B-B14F-4D97-AF65-F5344CB8AC3E}">
        <p14:creationId xmlns:p14="http://schemas.microsoft.com/office/powerpoint/2010/main" val="1566480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547B-1441-4F73-AFFE-784D82B8D522}"/>
              </a:ext>
            </a:extLst>
          </p:cNvPr>
          <p:cNvSpPr>
            <a:spLocks noGrp="1"/>
          </p:cNvSpPr>
          <p:nvPr>
            <p:ph type="title"/>
          </p:nvPr>
        </p:nvSpPr>
        <p:spPr/>
        <p:txBody>
          <a:bodyPr/>
          <a:lstStyle/>
          <a:p>
            <a:r>
              <a:rPr lang="en-US" dirty="0"/>
              <a:t>(Preview) Grouping in grids </a:t>
            </a:r>
          </a:p>
        </p:txBody>
      </p:sp>
      <p:sp>
        <p:nvSpPr>
          <p:cNvPr id="3" name="Content Placeholder 2">
            <a:extLst>
              <a:ext uri="{FF2B5EF4-FFF2-40B4-BE49-F238E27FC236}">
                <a16:creationId xmlns:a16="http://schemas.microsoft.com/office/drawing/2014/main" id="{C4CBFC89-E93E-4EE5-99E5-2DB5269A6972}"/>
              </a:ext>
            </a:extLst>
          </p:cNvPr>
          <p:cNvSpPr>
            <a:spLocks noGrp="1"/>
          </p:cNvSpPr>
          <p:nvPr>
            <p:ph idx="1"/>
          </p:nvPr>
        </p:nvSpPr>
        <p:spPr/>
        <p:txBody>
          <a:bodyPr/>
          <a:lstStyle/>
          <a:p>
            <a:r>
              <a:rPr lang="en-US" dirty="0"/>
              <a:t>Allows you to group on columns in new grid control</a:t>
            </a:r>
          </a:p>
          <a:p>
            <a:r>
              <a:rPr lang="en-US" dirty="0"/>
              <a:t>Requires new grid control</a:t>
            </a:r>
          </a:p>
          <a:p>
            <a:r>
              <a:rPr lang="en-US" dirty="0"/>
              <a:t>Lots of known issues with new grid control</a:t>
            </a:r>
          </a:p>
          <a:p>
            <a:r>
              <a:rPr lang="en-US" dirty="0"/>
              <a:t>Public Preview </a:t>
            </a:r>
          </a:p>
        </p:txBody>
      </p:sp>
    </p:spTree>
    <p:extLst>
      <p:ext uri="{BB962C8B-B14F-4D97-AF65-F5344CB8AC3E}">
        <p14:creationId xmlns:p14="http://schemas.microsoft.com/office/powerpoint/2010/main" val="1249327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547B-1441-4F73-AFFE-784D82B8D522}"/>
              </a:ext>
            </a:extLst>
          </p:cNvPr>
          <p:cNvSpPr>
            <a:spLocks noGrp="1"/>
          </p:cNvSpPr>
          <p:nvPr>
            <p:ph type="title"/>
          </p:nvPr>
        </p:nvSpPr>
        <p:spPr/>
        <p:txBody>
          <a:bodyPr/>
          <a:lstStyle/>
          <a:p>
            <a:r>
              <a:rPr lang="en-US" dirty="0"/>
              <a:t>(Preview) Grouping in grids </a:t>
            </a:r>
          </a:p>
        </p:txBody>
      </p:sp>
      <p:pic>
        <p:nvPicPr>
          <p:cNvPr id="4" name="Content Placeholder 3">
            <a:extLst>
              <a:ext uri="{FF2B5EF4-FFF2-40B4-BE49-F238E27FC236}">
                <a16:creationId xmlns:a16="http://schemas.microsoft.com/office/drawing/2014/main" id="{AC727B72-A4EC-4DE6-B2FE-4B301BEBE63B}"/>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054975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547B-1441-4F73-AFFE-784D82B8D522}"/>
              </a:ext>
            </a:extLst>
          </p:cNvPr>
          <p:cNvSpPr>
            <a:spLocks noGrp="1"/>
          </p:cNvSpPr>
          <p:nvPr>
            <p:ph type="title"/>
          </p:nvPr>
        </p:nvSpPr>
        <p:spPr/>
        <p:txBody>
          <a:bodyPr/>
          <a:lstStyle/>
          <a:p>
            <a:r>
              <a:rPr lang="en-US" dirty="0"/>
              <a:t>(Preview) Grouping in grids </a:t>
            </a:r>
          </a:p>
        </p:txBody>
      </p:sp>
      <p:pic>
        <p:nvPicPr>
          <p:cNvPr id="6" name="Content Placeholder 5">
            <a:extLst>
              <a:ext uri="{FF2B5EF4-FFF2-40B4-BE49-F238E27FC236}">
                <a16:creationId xmlns:a16="http://schemas.microsoft.com/office/drawing/2014/main" id="{66CF262F-5938-4B35-BB9D-054C05042A13}"/>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24005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547B-1441-4F73-AFFE-784D82B8D522}"/>
              </a:ext>
            </a:extLst>
          </p:cNvPr>
          <p:cNvSpPr>
            <a:spLocks noGrp="1"/>
          </p:cNvSpPr>
          <p:nvPr>
            <p:ph type="title"/>
          </p:nvPr>
        </p:nvSpPr>
        <p:spPr/>
        <p:txBody>
          <a:bodyPr/>
          <a:lstStyle/>
          <a:p>
            <a:r>
              <a:rPr lang="en-US" dirty="0"/>
              <a:t>(Preview) Grouping in grids </a:t>
            </a:r>
          </a:p>
        </p:txBody>
      </p:sp>
      <p:pic>
        <p:nvPicPr>
          <p:cNvPr id="6" name="Content Placeholder 5">
            <a:extLst>
              <a:ext uri="{FF2B5EF4-FFF2-40B4-BE49-F238E27FC236}">
                <a16:creationId xmlns:a16="http://schemas.microsoft.com/office/drawing/2014/main" id="{0AD2B4A0-88E2-4929-BD1D-37FCBBDCA6C1}"/>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358019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4961-5FB3-4070-84BF-33FC6FC750E6}"/>
              </a:ext>
            </a:extLst>
          </p:cNvPr>
          <p:cNvSpPr>
            <a:spLocks noGrp="1"/>
          </p:cNvSpPr>
          <p:nvPr>
            <p:ph type="title"/>
          </p:nvPr>
        </p:nvSpPr>
        <p:spPr/>
        <p:txBody>
          <a:bodyPr>
            <a:normAutofit fontScale="90000"/>
          </a:bodyPr>
          <a:lstStyle/>
          <a:p>
            <a:r>
              <a:rPr lang="en-US" dirty="0"/>
              <a:t>Add Vendor ID, Vendor name, Customer ID, and Customer name to the Voucher transaction list page. </a:t>
            </a:r>
          </a:p>
        </p:txBody>
      </p:sp>
      <p:pic>
        <p:nvPicPr>
          <p:cNvPr id="4" name="Content Placeholder 3">
            <a:extLst>
              <a:ext uri="{FF2B5EF4-FFF2-40B4-BE49-F238E27FC236}">
                <a16:creationId xmlns:a16="http://schemas.microsoft.com/office/drawing/2014/main" id="{0A1FBC0A-341C-4740-9CF1-1E0A43DC8F56}"/>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685594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4961-5FB3-4070-84BF-33FC6FC750E6}"/>
              </a:ext>
            </a:extLst>
          </p:cNvPr>
          <p:cNvSpPr>
            <a:spLocks noGrp="1"/>
          </p:cNvSpPr>
          <p:nvPr>
            <p:ph type="title"/>
          </p:nvPr>
        </p:nvSpPr>
        <p:spPr/>
        <p:txBody>
          <a:bodyPr>
            <a:normAutofit fontScale="90000"/>
          </a:bodyPr>
          <a:lstStyle/>
          <a:p>
            <a:r>
              <a:rPr lang="en-US" dirty="0"/>
              <a:t>Add Vendor ID, Vendor name, Customer ID, and Customer name to the Voucher transaction list page. </a:t>
            </a:r>
          </a:p>
        </p:txBody>
      </p:sp>
      <p:pic>
        <p:nvPicPr>
          <p:cNvPr id="6" name="Content Placeholder 5">
            <a:extLst>
              <a:ext uri="{FF2B5EF4-FFF2-40B4-BE49-F238E27FC236}">
                <a16:creationId xmlns:a16="http://schemas.microsoft.com/office/drawing/2014/main" id="{DCEFE11A-0F77-41A5-8982-06D046091A4B}"/>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377396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5821-5ADD-4B21-BB6B-2C13AFD5BDF3}"/>
              </a:ext>
            </a:extLst>
          </p:cNvPr>
          <p:cNvSpPr>
            <a:spLocks noGrp="1"/>
          </p:cNvSpPr>
          <p:nvPr>
            <p:ph type="title"/>
          </p:nvPr>
        </p:nvSpPr>
        <p:spPr/>
        <p:txBody>
          <a:bodyPr/>
          <a:lstStyle/>
          <a:p>
            <a:r>
              <a:rPr lang="en-US" dirty="0"/>
              <a:t>Allow filtering the Tax 1099 detail report by reporting year </a:t>
            </a:r>
          </a:p>
        </p:txBody>
      </p:sp>
      <p:pic>
        <p:nvPicPr>
          <p:cNvPr id="4" name="Content Placeholder 3">
            <a:extLst>
              <a:ext uri="{FF2B5EF4-FFF2-40B4-BE49-F238E27FC236}">
                <a16:creationId xmlns:a16="http://schemas.microsoft.com/office/drawing/2014/main" id="{89D73C59-77D6-4BC8-AA66-3A725F1B32F3}"/>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050633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9AF0-B1AF-450C-B6A2-27873D4BDDA5}"/>
              </a:ext>
            </a:extLst>
          </p:cNvPr>
          <p:cNvSpPr>
            <a:spLocks noGrp="1"/>
          </p:cNvSpPr>
          <p:nvPr>
            <p:ph type="title"/>
          </p:nvPr>
        </p:nvSpPr>
        <p:spPr/>
        <p:txBody>
          <a:bodyPr/>
          <a:lstStyle/>
          <a:p>
            <a:r>
              <a:rPr lang="en-US" dirty="0"/>
              <a:t>Catch weight product processing with warehouse management </a:t>
            </a:r>
          </a:p>
        </p:txBody>
      </p:sp>
      <p:sp>
        <p:nvSpPr>
          <p:cNvPr id="3" name="Content Placeholder 2">
            <a:extLst>
              <a:ext uri="{FF2B5EF4-FFF2-40B4-BE49-F238E27FC236}">
                <a16:creationId xmlns:a16="http://schemas.microsoft.com/office/drawing/2014/main" id="{CB39109B-74A9-4A16-9A5C-403D3BE2DD70}"/>
              </a:ext>
            </a:extLst>
          </p:cNvPr>
          <p:cNvSpPr>
            <a:spLocks noGrp="1"/>
          </p:cNvSpPr>
          <p:nvPr>
            <p:ph idx="1"/>
          </p:nvPr>
        </p:nvSpPr>
        <p:spPr/>
        <p:txBody>
          <a:bodyPr/>
          <a:lstStyle/>
          <a:p>
            <a:r>
              <a:rPr lang="en-US" dirty="0">
                <a:hlinkClick r:id="rId2"/>
              </a:rPr>
              <a:t>https://docs.microsoft.com/en-us/business-applications-release-notes/october18/dynamics365-finance-operations/catch-weight</a:t>
            </a:r>
            <a:endParaRPr lang="en-US" dirty="0"/>
          </a:p>
          <a:p>
            <a:r>
              <a:rPr lang="en-US" dirty="0"/>
              <a:t>Lots of new functionality, could be an hour call all by itself</a:t>
            </a:r>
          </a:p>
          <a:p>
            <a:r>
              <a:rPr lang="en-US" dirty="0"/>
              <a:t>Major improvements to CW</a:t>
            </a:r>
          </a:p>
          <a:p>
            <a:r>
              <a:rPr lang="en-US" dirty="0"/>
              <a:t>Integrates CW without WHS</a:t>
            </a:r>
          </a:p>
          <a:p>
            <a:r>
              <a:rPr lang="en-US" dirty="0"/>
              <a:t>Public Preview </a:t>
            </a:r>
          </a:p>
          <a:p>
            <a:endParaRPr lang="en-US" dirty="0"/>
          </a:p>
        </p:txBody>
      </p:sp>
    </p:spTree>
    <p:extLst>
      <p:ext uri="{BB962C8B-B14F-4D97-AF65-F5344CB8AC3E}">
        <p14:creationId xmlns:p14="http://schemas.microsoft.com/office/powerpoint/2010/main" val="2731056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F12CFC-AB18-4D8E-B783-8112FB06EC91}"/>
              </a:ext>
            </a:extLst>
          </p:cNvPr>
          <p:cNvSpPr>
            <a:spLocks noGrp="1"/>
          </p:cNvSpPr>
          <p:nvPr>
            <p:ph type="title"/>
          </p:nvPr>
        </p:nvSpPr>
        <p:spPr/>
        <p:txBody>
          <a:bodyPr/>
          <a:lstStyle/>
          <a:p>
            <a:r>
              <a:rPr lang="en-US" dirty="0"/>
              <a:t>Globalization</a:t>
            </a:r>
            <a:br>
              <a:rPr lang="en-US" dirty="0"/>
            </a:br>
            <a:endParaRPr lang="en-US" dirty="0"/>
          </a:p>
        </p:txBody>
      </p:sp>
    </p:spTree>
    <p:extLst>
      <p:ext uri="{BB962C8B-B14F-4D97-AF65-F5344CB8AC3E}">
        <p14:creationId xmlns:p14="http://schemas.microsoft.com/office/powerpoint/2010/main" val="2062856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789A-6A29-4445-A5B2-BE601587D712}"/>
              </a:ext>
            </a:extLst>
          </p:cNvPr>
          <p:cNvSpPr>
            <a:spLocks noGrp="1"/>
          </p:cNvSpPr>
          <p:nvPr>
            <p:ph type="title"/>
          </p:nvPr>
        </p:nvSpPr>
        <p:spPr/>
        <p:txBody>
          <a:bodyPr>
            <a:normAutofit/>
          </a:bodyPr>
          <a:lstStyle/>
          <a:p>
            <a:r>
              <a:rPr lang="en-US" dirty="0"/>
              <a:t>Check unit precision for not-stocked items </a:t>
            </a:r>
          </a:p>
        </p:txBody>
      </p:sp>
      <p:pic>
        <p:nvPicPr>
          <p:cNvPr id="4" name="Content Placeholder 3">
            <a:extLst>
              <a:ext uri="{FF2B5EF4-FFF2-40B4-BE49-F238E27FC236}">
                <a16:creationId xmlns:a16="http://schemas.microsoft.com/office/drawing/2014/main" id="{917A0725-F765-42B5-884D-AA0904EE9D9F}"/>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224622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2D06-BE85-4312-B7B1-603FECAF6BEC}"/>
              </a:ext>
            </a:extLst>
          </p:cNvPr>
          <p:cNvSpPr>
            <a:spLocks noGrp="1"/>
          </p:cNvSpPr>
          <p:nvPr>
            <p:ph type="title"/>
          </p:nvPr>
        </p:nvSpPr>
        <p:spPr/>
        <p:txBody>
          <a:bodyPr/>
          <a:lstStyle/>
          <a:p>
            <a:r>
              <a:rPr lang="en-US" dirty="0"/>
              <a:t>Cluster </a:t>
            </a:r>
            <a:r>
              <a:rPr lang="en-US" dirty="0" err="1"/>
              <a:t>Putaway</a:t>
            </a:r>
            <a:r>
              <a:rPr lang="en-US" dirty="0"/>
              <a:t> Feature </a:t>
            </a:r>
          </a:p>
        </p:txBody>
      </p:sp>
      <p:sp>
        <p:nvSpPr>
          <p:cNvPr id="3" name="Content Placeholder 2">
            <a:extLst>
              <a:ext uri="{FF2B5EF4-FFF2-40B4-BE49-F238E27FC236}">
                <a16:creationId xmlns:a16="http://schemas.microsoft.com/office/drawing/2014/main" id="{F7069D52-F2D3-425E-84E3-970AAE9EE52B}"/>
              </a:ext>
            </a:extLst>
          </p:cNvPr>
          <p:cNvSpPr>
            <a:spLocks noGrp="1"/>
          </p:cNvSpPr>
          <p:nvPr>
            <p:ph idx="1"/>
          </p:nvPr>
        </p:nvSpPr>
        <p:spPr/>
        <p:txBody>
          <a:bodyPr/>
          <a:lstStyle/>
          <a:p>
            <a:r>
              <a:rPr lang="en-US" dirty="0" err="1"/>
              <a:t>Putaway</a:t>
            </a:r>
            <a:r>
              <a:rPr lang="en-US" dirty="0"/>
              <a:t> clusters are a way to pick multiple license plates at once and take them for a </a:t>
            </a:r>
            <a:r>
              <a:rPr lang="en-US" dirty="0" err="1"/>
              <a:t>putaway</a:t>
            </a:r>
            <a:r>
              <a:rPr lang="en-US" dirty="0"/>
              <a:t> to different locations. It is very useful for e.g. retail industry where many license plates are not full pallets of inventory.</a:t>
            </a:r>
          </a:p>
          <a:p>
            <a:r>
              <a:rPr lang="en-US" dirty="0"/>
              <a:t>Removes limitations of “Locate By” – includes ASN and Mixed LP </a:t>
            </a:r>
          </a:p>
          <a:p>
            <a:r>
              <a:rPr lang="en-US" dirty="0"/>
              <a:t>Public Preview </a:t>
            </a:r>
          </a:p>
        </p:txBody>
      </p:sp>
    </p:spTree>
    <p:extLst>
      <p:ext uri="{BB962C8B-B14F-4D97-AF65-F5344CB8AC3E}">
        <p14:creationId xmlns:p14="http://schemas.microsoft.com/office/powerpoint/2010/main" val="3280056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B270-234B-4184-8CA4-98A933CDC94A}"/>
              </a:ext>
            </a:extLst>
          </p:cNvPr>
          <p:cNvSpPr>
            <a:spLocks noGrp="1"/>
          </p:cNvSpPr>
          <p:nvPr>
            <p:ph type="title"/>
          </p:nvPr>
        </p:nvSpPr>
        <p:spPr/>
        <p:txBody>
          <a:bodyPr/>
          <a:lstStyle/>
          <a:p>
            <a:r>
              <a:rPr lang="en-US" dirty="0"/>
              <a:t>Compare item prices storage </a:t>
            </a:r>
          </a:p>
        </p:txBody>
      </p:sp>
      <p:pic>
        <p:nvPicPr>
          <p:cNvPr id="4" name="Content Placeholder 3">
            <a:extLst>
              <a:ext uri="{FF2B5EF4-FFF2-40B4-BE49-F238E27FC236}">
                <a16:creationId xmlns:a16="http://schemas.microsoft.com/office/drawing/2014/main" id="{DF759A31-38B2-45D8-B857-58957C17DF8E}"/>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844706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4005-6AF9-4D03-BAC2-ADE213EA7226}"/>
              </a:ext>
            </a:extLst>
          </p:cNvPr>
          <p:cNvSpPr>
            <a:spLocks noGrp="1"/>
          </p:cNvSpPr>
          <p:nvPr>
            <p:ph type="title"/>
          </p:nvPr>
        </p:nvSpPr>
        <p:spPr/>
        <p:txBody>
          <a:bodyPr/>
          <a:lstStyle/>
          <a:p>
            <a:r>
              <a:rPr lang="en-US" dirty="0"/>
              <a:t>Consolidate shipment </a:t>
            </a:r>
          </a:p>
        </p:txBody>
      </p:sp>
      <p:pic>
        <p:nvPicPr>
          <p:cNvPr id="4" name="Content Placeholder 3">
            <a:extLst>
              <a:ext uri="{FF2B5EF4-FFF2-40B4-BE49-F238E27FC236}">
                <a16:creationId xmlns:a16="http://schemas.microsoft.com/office/drawing/2014/main" id="{59824F1C-769D-4A24-915B-F521901743B0}"/>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43340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0A2B-56DD-47A7-A3C5-F637FA2EC152}"/>
              </a:ext>
            </a:extLst>
          </p:cNvPr>
          <p:cNvSpPr>
            <a:spLocks noGrp="1"/>
          </p:cNvSpPr>
          <p:nvPr>
            <p:ph type="title"/>
          </p:nvPr>
        </p:nvSpPr>
        <p:spPr/>
        <p:txBody>
          <a:bodyPr/>
          <a:lstStyle/>
          <a:p>
            <a:r>
              <a:rPr lang="en-US" dirty="0"/>
              <a:t>Credit management (10.0.8)</a:t>
            </a:r>
          </a:p>
        </p:txBody>
      </p:sp>
      <p:pic>
        <p:nvPicPr>
          <p:cNvPr id="4" name="Content Placeholder 3">
            <a:extLst>
              <a:ext uri="{FF2B5EF4-FFF2-40B4-BE49-F238E27FC236}">
                <a16:creationId xmlns:a16="http://schemas.microsoft.com/office/drawing/2014/main" id="{A4D2913E-E922-4492-8269-0FECD47AC1F1}"/>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523509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2826-FD9E-4099-9DD2-FF1CD1DEC19E}"/>
              </a:ext>
            </a:extLst>
          </p:cNvPr>
          <p:cNvSpPr>
            <a:spLocks noGrp="1"/>
          </p:cNvSpPr>
          <p:nvPr>
            <p:ph type="title"/>
          </p:nvPr>
        </p:nvSpPr>
        <p:spPr/>
        <p:txBody>
          <a:bodyPr/>
          <a:lstStyle/>
          <a:p>
            <a:r>
              <a:rPr lang="en-US" dirty="0"/>
              <a:t>Credit Management	 (10.0.9)</a:t>
            </a:r>
          </a:p>
        </p:txBody>
      </p:sp>
      <p:pic>
        <p:nvPicPr>
          <p:cNvPr id="4" name="Content Placeholder 3">
            <a:extLst>
              <a:ext uri="{FF2B5EF4-FFF2-40B4-BE49-F238E27FC236}">
                <a16:creationId xmlns:a16="http://schemas.microsoft.com/office/drawing/2014/main" id="{C923C0E5-EAA8-4037-80C5-352AC2BCBA99}"/>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998760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2826-FD9E-4099-9DD2-FF1CD1DEC19E}"/>
              </a:ext>
            </a:extLst>
          </p:cNvPr>
          <p:cNvSpPr>
            <a:spLocks noGrp="1"/>
          </p:cNvSpPr>
          <p:nvPr>
            <p:ph type="title"/>
          </p:nvPr>
        </p:nvSpPr>
        <p:spPr/>
        <p:txBody>
          <a:bodyPr/>
          <a:lstStyle/>
          <a:p>
            <a:r>
              <a:rPr lang="en-US" dirty="0"/>
              <a:t>Credit Management	 (10.0.9)</a:t>
            </a:r>
          </a:p>
        </p:txBody>
      </p:sp>
      <p:sp>
        <p:nvSpPr>
          <p:cNvPr id="5" name="Content Placeholder 4">
            <a:extLst>
              <a:ext uri="{FF2B5EF4-FFF2-40B4-BE49-F238E27FC236}">
                <a16:creationId xmlns:a16="http://schemas.microsoft.com/office/drawing/2014/main" id="{39BA3625-7022-464D-9209-5614E8C16A7B}"/>
              </a:ext>
            </a:extLst>
          </p:cNvPr>
          <p:cNvSpPr>
            <a:spLocks noGrp="1"/>
          </p:cNvSpPr>
          <p:nvPr>
            <p:ph idx="1"/>
          </p:nvPr>
        </p:nvSpPr>
        <p:spPr/>
        <p:txBody>
          <a:bodyPr/>
          <a:lstStyle/>
          <a:p>
            <a:r>
              <a:rPr lang="en-US" dirty="0"/>
              <a:t>Management of risk scores</a:t>
            </a:r>
          </a:p>
          <a:p>
            <a:r>
              <a:rPr lang="en-US" dirty="0"/>
              <a:t>System-suggested credit limits</a:t>
            </a:r>
          </a:p>
          <a:p>
            <a:r>
              <a:rPr lang="en-US" dirty="0"/>
              <a:t>Configurable blocking rules</a:t>
            </a:r>
          </a:p>
          <a:p>
            <a:r>
              <a:rPr lang="en-US" dirty="0"/>
              <a:t>Dynamic release of credit holds</a:t>
            </a:r>
          </a:p>
          <a:p>
            <a:r>
              <a:rPr lang="en-US" dirty="0"/>
              <a:t>Credit limit management</a:t>
            </a:r>
          </a:p>
          <a:p>
            <a:r>
              <a:rPr lang="en-US" dirty="0"/>
              <a:t>Tracking historical credit limits</a:t>
            </a:r>
          </a:p>
          <a:p>
            <a:endParaRPr lang="en-US" dirty="0"/>
          </a:p>
        </p:txBody>
      </p:sp>
    </p:spTree>
    <p:extLst>
      <p:ext uri="{BB962C8B-B14F-4D97-AF65-F5344CB8AC3E}">
        <p14:creationId xmlns:p14="http://schemas.microsoft.com/office/powerpoint/2010/main" val="3680812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F662-7A73-4C42-881E-878427152D57}"/>
              </a:ext>
            </a:extLst>
          </p:cNvPr>
          <p:cNvSpPr>
            <a:spLocks noGrp="1"/>
          </p:cNvSpPr>
          <p:nvPr>
            <p:ph type="title"/>
          </p:nvPr>
        </p:nvSpPr>
        <p:spPr/>
        <p:txBody>
          <a:bodyPr/>
          <a:lstStyle/>
          <a:p>
            <a:r>
              <a:rPr lang="en-US" dirty="0"/>
              <a:t>Flexible warehouse-level dimension reservation </a:t>
            </a:r>
          </a:p>
        </p:txBody>
      </p:sp>
      <p:pic>
        <p:nvPicPr>
          <p:cNvPr id="4" name="Content Placeholder 3">
            <a:extLst>
              <a:ext uri="{FF2B5EF4-FFF2-40B4-BE49-F238E27FC236}">
                <a16:creationId xmlns:a16="http://schemas.microsoft.com/office/drawing/2014/main" id="{2336C8C2-96AA-4EDC-9484-7DB9573D2D05}"/>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389290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F662-7A73-4C42-881E-878427152D57}"/>
              </a:ext>
            </a:extLst>
          </p:cNvPr>
          <p:cNvSpPr>
            <a:spLocks noGrp="1"/>
          </p:cNvSpPr>
          <p:nvPr>
            <p:ph type="title"/>
          </p:nvPr>
        </p:nvSpPr>
        <p:spPr/>
        <p:txBody>
          <a:bodyPr/>
          <a:lstStyle/>
          <a:p>
            <a:r>
              <a:rPr lang="en-US" dirty="0"/>
              <a:t>Flexible warehouse-level dimension reservation </a:t>
            </a:r>
          </a:p>
        </p:txBody>
      </p:sp>
      <p:sp>
        <p:nvSpPr>
          <p:cNvPr id="5" name="Content Placeholder 4">
            <a:extLst>
              <a:ext uri="{FF2B5EF4-FFF2-40B4-BE49-F238E27FC236}">
                <a16:creationId xmlns:a16="http://schemas.microsoft.com/office/drawing/2014/main" id="{B1A05F7E-5FB0-4ACF-BC39-9C5C8D1FD611}"/>
              </a:ext>
            </a:extLst>
          </p:cNvPr>
          <p:cNvSpPr>
            <a:spLocks noGrp="1"/>
          </p:cNvSpPr>
          <p:nvPr>
            <p:ph idx="1"/>
          </p:nvPr>
        </p:nvSpPr>
        <p:spPr/>
        <p:txBody>
          <a:bodyPr>
            <a:normAutofit/>
          </a:bodyPr>
          <a:lstStyle/>
          <a:p>
            <a:r>
              <a:rPr lang="en-US" dirty="0">
                <a:hlinkClick r:id="rId2"/>
              </a:rPr>
              <a:t>https://docs.microsoft.com/en-us/dynamics365/supply-chain/warehousing/flexible-warehouse-level-dimension-reservation</a:t>
            </a:r>
            <a:endParaRPr lang="en-US" dirty="0"/>
          </a:p>
          <a:p>
            <a:r>
              <a:rPr lang="en-US" dirty="0"/>
              <a:t>Batch number is the only level in the hierarchy that is open for the flexible reservation policy. In other words, you can't select the Allow reservation on demand order check box for the Location, License plate, or Serial number level</a:t>
            </a:r>
          </a:p>
          <a:p>
            <a:r>
              <a:rPr lang="en-US" dirty="0"/>
              <a:t>Reserve a specific batch number for a customer order</a:t>
            </a:r>
          </a:p>
          <a:p>
            <a:r>
              <a:rPr lang="en-US" dirty="0"/>
              <a:t>Allowing reservation of a specific batch on the sales order</a:t>
            </a:r>
          </a:p>
        </p:txBody>
      </p:sp>
    </p:spTree>
    <p:extLst>
      <p:ext uri="{BB962C8B-B14F-4D97-AF65-F5344CB8AC3E}">
        <p14:creationId xmlns:p14="http://schemas.microsoft.com/office/powerpoint/2010/main" val="1856133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F662-7A73-4C42-881E-878427152D57}"/>
              </a:ext>
            </a:extLst>
          </p:cNvPr>
          <p:cNvSpPr>
            <a:spLocks noGrp="1"/>
          </p:cNvSpPr>
          <p:nvPr>
            <p:ph type="title"/>
          </p:nvPr>
        </p:nvSpPr>
        <p:spPr/>
        <p:txBody>
          <a:bodyPr/>
          <a:lstStyle/>
          <a:p>
            <a:r>
              <a:rPr lang="en-US" dirty="0"/>
              <a:t>Flexible warehouse-level dimension reservation </a:t>
            </a:r>
          </a:p>
        </p:txBody>
      </p:sp>
      <p:sp>
        <p:nvSpPr>
          <p:cNvPr id="5" name="Content Placeholder 4">
            <a:extLst>
              <a:ext uri="{FF2B5EF4-FFF2-40B4-BE49-F238E27FC236}">
                <a16:creationId xmlns:a16="http://schemas.microsoft.com/office/drawing/2014/main" id="{B1A05F7E-5FB0-4ACF-BC39-9C5C8D1FD611}"/>
              </a:ext>
            </a:extLst>
          </p:cNvPr>
          <p:cNvSpPr>
            <a:spLocks noGrp="1"/>
          </p:cNvSpPr>
          <p:nvPr>
            <p:ph idx="1"/>
          </p:nvPr>
        </p:nvSpPr>
        <p:spPr/>
        <p:txBody>
          <a:bodyPr/>
          <a:lstStyle/>
          <a:p>
            <a:r>
              <a:rPr lang="en-US" dirty="0"/>
              <a:t>The flexible warehouse-level dimension reservation functionality doesn't support the following features:</a:t>
            </a:r>
          </a:p>
          <a:p>
            <a:pPr lvl="1"/>
            <a:r>
              <a:rPr lang="en-US" dirty="0"/>
              <a:t>Catch weight management</a:t>
            </a:r>
          </a:p>
          <a:p>
            <a:pPr lvl="1"/>
            <a:r>
              <a:rPr lang="en-US" dirty="0"/>
              <a:t>Physical negative inventory</a:t>
            </a:r>
          </a:p>
          <a:p>
            <a:pPr lvl="1"/>
            <a:r>
              <a:rPr lang="en-US" dirty="0"/>
              <a:t>Reservation against ordered supply</a:t>
            </a:r>
          </a:p>
          <a:p>
            <a:pPr lvl="1"/>
            <a:r>
              <a:rPr lang="en-US" dirty="0"/>
              <a:t>Transfer orders and raw material picking</a:t>
            </a:r>
          </a:p>
          <a:p>
            <a:r>
              <a:rPr lang="en-US" dirty="0"/>
              <a:t>Public Preview </a:t>
            </a:r>
          </a:p>
        </p:txBody>
      </p:sp>
    </p:spTree>
    <p:extLst>
      <p:ext uri="{BB962C8B-B14F-4D97-AF65-F5344CB8AC3E}">
        <p14:creationId xmlns:p14="http://schemas.microsoft.com/office/powerpoint/2010/main" val="1924645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DDEE-5DFC-4264-864E-D7F6670BEE5E}"/>
              </a:ext>
            </a:extLst>
          </p:cNvPr>
          <p:cNvSpPr>
            <a:spLocks noGrp="1"/>
          </p:cNvSpPr>
          <p:nvPr>
            <p:ph type="title"/>
          </p:nvPr>
        </p:nvSpPr>
        <p:spPr/>
        <p:txBody>
          <a:bodyPr>
            <a:normAutofit/>
          </a:bodyPr>
          <a:lstStyle/>
          <a:p>
            <a:r>
              <a:rPr lang="en-US" dirty="0"/>
              <a:t>Globalization</a:t>
            </a:r>
          </a:p>
        </p:txBody>
      </p:sp>
      <p:sp>
        <p:nvSpPr>
          <p:cNvPr id="3" name="Content Placeholder 2">
            <a:extLst>
              <a:ext uri="{FF2B5EF4-FFF2-40B4-BE49-F238E27FC236}">
                <a16:creationId xmlns:a16="http://schemas.microsoft.com/office/drawing/2014/main" id="{085B7EAA-590F-4854-AABA-D9B86B5E8082}"/>
              </a:ext>
            </a:extLst>
          </p:cNvPr>
          <p:cNvSpPr>
            <a:spLocks noGrp="1"/>
          </p:cNvSpPr>
          <p:nvPr>
            <p:ph idx="1"/>
          </p:nvPr>
        </p:nvSpPr>
        <p:spPr/>
        <p:txBody>
          <a:bodyPr/>
          <a:lstStyle/>
          <a:p>
            <a:r>
              <a:rPr lang="en-US" dirty="0"/>
              <a:t>(Poland) Customer information management in Retail POS (also Italy) </a:t>
            </a:r>
          </a:p>
          <a:p>
            <a:r>
              <a:rPr lang="en-US" dirty="0"/>
              <a:t>(Mexico) Rounding recalculation for tax base amounts in Retail CFDI Global. </a:t>
            </a:r>
          </a:p>
          <a:p>
            <a:r>
              <a:rPr lang="en-US" dirty="0"/>
              <a:t>(India) Enable changing tax rate type in purchase invoice. </a:t>
            </a:r>
          </a:p>
          <a:p>
            <a:r>
              <a:rPr lang="en-US" dirty="0"/>
              <a:t>(UAE) Use FTI report layout defined at print management settings under AE country context </a:t>
            </a:r>
          </a:p>
          <a:p>
            <a:r>
              <a:rPr lang="en-US" dirty="0"/>
              <a:t>(BRA) NF-e XML move as attachment</a:t>
            </a:r>
          </a:p>
          <a:p>
            <a:endParaRPr lang="en-US" dirty="0"/>
          </a:p>
        </p:txBody>
      </p:sp>
    </p:spTree>
    <p:extLst>
      <p:ext uri="{BB962C8B-B14F-4D97-AF65-F5344CB8AC3E}">
        <p14:creationId xmlns:p14="http://schemas.microsoft.com/office/powerpoint/2010/main" val="2276848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5A97-C000-4925-B201-27E3CBF86368}"/>
              </a:ext>
            </a:extLst>
          </p:cNvPr>
          <p:cNvSpPr>
            <a:spLocks noGrp="1"/>
          </p:cNvSpPr>
          <p:nvPr>
            <p:ph type="title"/>
          </p:nvPr>
        </p:nvSpPr>
        <p:spPr/>
        <p:txBody>
          <a:bodyPr>
            <a:normAutofit/>
          </a:bodyPr>
          <a:lstStyle/>
          <a:p>
            <a:r>
              <a:rPr lang="en-US" dirty="0"/>
              <a:t>IoT Intelligence </a:t>
            </a:r>
          </a:p>
        </p:txBody>
      </p:sp>
      <p:pic>
        <p:nvPicPr>
          <p:cNvPr id="4" name="Content Placeholder 3">
            <a:extLst>
              <a:ext uri="{FF2B5EF4-FFF2-40B4-BE49-F238E27FC236}">
                <a16:creationId xmlns:a16="http://schemas.microsoft.com/office/drawing/2014/main" id="{9AFD1DDC-BFD9-4360-98FE-6E3E69CA1C51}"/>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883693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5A97-C000-4925-B201-27E3CBF86368}"/>
              </a:ext>
            </a:extLst>
          </p:cNvPr>
          <p:cNvSpPr>
            <a:spLocks noGrp="1"/>
          </p:cNvSpPr>
          <p:nvPr>
            <p:ph type="title"/>
          </p:nvPr>
        </p:nvSpPr>
        <p:spPr/>
        <p:txBody>
          <a:bodyPr>
            <a:normAutofit/>
          </a:bodyPr>
          <a:lstStyle/>
          <a:p>
            <a:r>
              <a:rPr lang="en-US" dirty="0"/>
              <a:t>IoT Intelligence </a:t>
            </a:r>
          </a:p>
        </p:txBody>
      </p:sp>
      <p:sp>
        <p:nvSpPr>
          <p:cNvPr id="5" name="Content Placeholder 4">
            <a:extLst>
              <a:ext uri="{FF2B5EF4-FFF2-40B4-BE49-F238E27FC236}">
                <a16:creationId xmlns:a16="http://schemas.microsoft.com/office/drawing/2014/main" id="{82E54358-46A1-402B-BB9C-10FFFB5689AF}"/>
              </a:ext>
            </a:extLst>
          </p:cNvPr>
          <p:cNvSpPr>
            <a:spLocks noGrp="1"/>
          </p:cNvSpPr>
          <p:nvPr>
            <p:ph idx="1"/>
          </p:nvPr>
        </p:nvSpPr>
        <p:spPr/>
        <p:txBody>
          <a:bodyPr/>
          <a:lstStyle/>
          <a:p>
            <a:r>
              <a:rPr lang="en-US" dirty="0"/>
              <a:t>Delayed orders</a:t>
            </a:r>
          </a:p>
          <a:p>
            <a:r>
              <a:rPr lang="en-US" dirty="0"/>
              <a:t>Equipment Down</a:t>
            </a:r>
          </a:p>
          <a:p>
            <a:r>
              <a:rPr lang="en-US" dirty="0"/>
              <a:t>Quality </a:t>
            </a:r>
            <a:r>
              <a:rPr lang="en-US" dirty="0" err="1"/>
              <a:t>Anomolies</a:t>
            </a:r>
            <a:endParaRPr lang="en-US" dirty="0"/>
          </a:p>
          <a:p>
            <a:r>
              <a:rPr lang="en-US" dirty="0"/>
              <a:t>Automated Inventory Updates</a:t>
            </a:r>
          </a:p>
          <a:p>
            <a:r>
              <a:rPr lang="en-US" dirty="0"/>
              <a:t>No-code capabilities</a:t>
            </a:r>
          </a:p>
        </p:txBody>
      </p:sp>
    </p:spTree>
    <p:extLst>
      <p:ext uri="{BB962C8B-B14F-4D97-AF65-F5344CB8AC3E}">
        <p14:creationId xmlns:p14="http://schemas.microsoft.com/office/powerpoint/2010/main" val="508891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48B3-1A60-403B-BB34-69C7D1E4CCA9}"/>
              </a:ext>
            </a:extLst>
          </p:cNvPr>
          <p:cNvSpPr>
            <a:spLocks noGrp="1"/>
          </p:cNvSpPr>
          <p:nvPr>
            <p:ph type="title"/>
          </p:nvPr>
        </p:nvSpPr>
        <p:spPr/>
        <p:txBody>
          <a:bodyPr/>
          <a:lstStyle/>
          <a:p>
            <a:r>
              <a:rPr lang="en-US" dirty="0"/>
              <a:t>Item consolidation location utilization </a:t>
            </a:r>
          </a:p>
        </p:txBody>
      </p:sp>
      <p:sp>
        <p:nvSpPr>
          <p:cNvPr id="3" name="Content Placeholder 2">
            <a:extLst>
              <a:ext uri="{FF2B5EF4-FFF2-40B4-BE49-F238E27FC236}">
                <a16:creationId xmlns:a16="http://schemas.microsoft.com/office/drawing/2014/main" id="{7A848D60-0193-4187-9804-B49A51902055}"/>
              </a:ext>
            </a:extLst>
          </p:cNvPr>
          <p:cNvSpPr>
            <a:spLocks noGrp="1"/>
          </p:cNvSpPr>
          <p:nvPr>
            <p:ph idx="1"/>
          </p:nvPr>
        </p:nvSpPr>
        <p:spPr/>
        <p:txBody>
          <a:bodyPr/>
          <a:lstStyle/>
          <a:p>
            <a:r>
              <a:rPr lang="en-US" dirty="0"/>
              <a:t>Stages work to consolidate locations</a:t>
            </a:r>
          </a:p>
          <a:p>
            <a:r>
              <a:rPr lang="en-US" dirty="0"/>
              <a:t>Removes work related to pending work already there</a:t>
            </a:r>
          </a:p>
          <a:p>
            <a:r>
              <a:rPr lang="en-US" dirty="0"/>
              <a:t>Finalized quantities for work and location</a:t>
            </a:r>
          </a:p>
          <a:p>
            <a:r>
              <a:rPr lang="en-US" dirty="0"/>
              <a:t>Creates movement work</a:t>
            </a:r>
          </a:p>
          <a:p>
            <a:r>
              <a:rPr lang="en-US" dirty="0"/>
              <a:t>Public Preview </a:t>
            </a:r>
          </a:p>
        </p:txBody>
      </p:sp>
    </p:spTree>
    <p:extLst>
      <p:ext uri="{BB962C8B-B14F-4D97-AF65-F5344CB8AC3E}">
        <p14:creationId xmlns:p14="http://schemas.microsoft.com/office/powerpoint/2010/main" val="3639262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48B3-1A60-403B-BB34-69C7D1E4CCA9}"/>
              </a:ext>
            </a:extLst>
          </p:cNvPr>
          <p:cNvSpPr>
            <a:spLocks noGrp="1"/>
          </p:cNvSpPr>
          <p:nvPr>
            <p:ph type="title"/>
          </p:nvPr>
        </p:nvSpPr>
        <p:spPr/>
        <p:txBody>
          <a:bodyPr/>
          <a:lstStyle/>
          <a:p>
            <a:r>
              <a:rPr lang="en-US" dirty="0"/>
              <a:t>Item consolidation location utilization </a:t>
            </a:r>
          </a:p>
        </p:txBody>
      </p:sp>
      <p:pic>
        <p:nvPicPr>
          <p:cNvPr id="4" name="Content Placeholder 3">
            <a:extLst>
              <a:ext uri="{FF2B5EF4-FFF2-40B4-BE49-F238E27FC236}">
                <a16:creationId xmlns:a16="http://schemas.microsoft.com/office/drawing/2014/main" id="{CF32E388-8441-4412-B4C7-2B656589ED49}"/>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42167655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3BCE-05CC-4C84-9568-6EA8A03C5ED6}"/>
              </a:ext>
            </a:extLst>
          </p:cNvPr>
          <p:cNvSpPr>
            <a:spLocks noGrp="1"/>
          </p:cNvSpPr>
          <p:nvPr>
            <p:ph type="title"/>
          </p:nvPr>
        </p:nvSpPr>
        <p:spPr/>
        <p:txBody>
          <a:bodyPr/>
          <a:lstStyle/>
          <a:p>
            <a:r>
              <a:rPr lang="en-US" dirty="0"/>
              <a:t>Location license plate positioning </a:t>
            </a:r>
          </a:p>
        </p:txBody>
      </p:sp>
      <p:pic>
        <p:nvPicPr>
          <p:cNvPr id="4" name="Content Placeholder 3">
            <a:extLst>
              <a:ext uri="{FF2B5EF4-FFF2-40B4-BE49-F238E27FC236}">
                <a16:creationId xmlns:a16="http://schemas.microsoft.com/office/drawing/2014/main" id="{4BD866BB-A677-437A-B137-8793D32C4E6A}"/>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867869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8972-99DC-441F-8366-302BF676B003}"/>
              </a:ext>
            </a:extLst>
          </p:cNvPr>
          <p:cNvSpPr>
            <a:spLocks noGrp="1"/>
          </p:cNvSpPr>
          <p:nvPr>
            <p:ph type="title"/>
          </p:nvPr>
        </p:nvSpPr>
        <p:spPr/>
        <p:txBody>
          <a:bodyPr/>
          <a:lstStyle/>
          <a:p>
            <a:r>
              <a:rPr lang="en-US" dirty="0"/>
              <a:t>Location product dimension mixing </a:t>
            </a:r>
          </a:p>
        </p:txBody>
      </p:sp>
      <p:pic>
        <p:nvPicPr>
          <p:cNvPr id="4" name="Content Placeholder 3">
            <a:extLst>
              <a:ext uri="{FF2B5EF4-FFF2-40B4-BE49-F238E27FC236}">
                <a16:creationId xmlns:a16="http://schemas.microsoft.com/office/drawing/2014/main" id="{C53290C6-9F36-42AD-8007-18452B0AFC10}"/>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2911524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EDC9-C52C-49F9-8350-20E2D22F3C74}"/>
              </a:ext>
            </a:extLst>
          </p:cNvPr>
          <p:cNvSpPr>
            <a:spLocks noGrp="1"/>
          </p:cNvSpPr>
          <p:nvPr>
            <p:ph type="title"/>
          </p:nvPr>
        </p:nvSpPr>
        <p:spPr/>
        <p:txBody>
          <a:bodyPr/>
          <a:lstStyle/>
          <a:p>
            <a:r>
              <a:rPr lang="en-US" dirty="0"/>
              <a:t>Manual shipment consolidation </a:t>
            </a:r>
          </a:p>
        </p:txBody>
      </p:sp>
      <p:sp>
        <p:nvSpPr>
          <p:cNvPr id="3" name="Content Placeholder 2">
            <a:extLst>
              <a:ext uri="{FF2B5EF4-FFF2-40B4-BE49-F238E27FC236}">
                <a16:creationId xmlns:a16="http://schemas.microsoft.com/office/drawing/2014/main" id="{BF22E957-5905-484D-BC32-6EB698368AA7}"/>
              </a:ext>
            </a:extLst>
          </p:cNvPr>
          <p:cNvSpPr>
            <a:spLocks noGrp="1"/>
          </p:cNvSpPr>
          <p:nvPr>
            <p:ph idx="1"/>
          </p:nvPr>
        </p:nvSpPr>
        <p:spPr/>
        <p:txBody>
          <a:bodyPr/>
          <a:lstStyle/>
          <a:p>
            <a:r>
              <a:rPr lang="en-US" dirty="0"/>
              <a:t>Create consolidation policies</a:t>
            </a:r>
          </a:p>
          <a:p>
            <a:r>
              <a:rPr lang="en-US" dirty="0"/>
              <a:t>Review changes policies with several other filters</a:t>
            </a:r>
          </a:p>
          <a:p>
            <a:r>
              <a:rPr lang="en-US" dirty="0"/>
              <a:t>Review results</a:t>
            </a:r>
          </a:p>
          <a:p>
            <a:r>
              <a:rPr lang="en-US" dirty="0"/>
              <a:t>Manually consolidate, if able</a:t>
            </a:r>
          </a:p>
          <a:p>
            <a:r>
              <a:rPr lang="en-US" dirty="0"/>
              <a:t>Public Preview </a:t>
            </a:r>
          </a:p>
          <a:p>
            <a:endParaRPr lang="en-US" dirty="0"/>
          </a:p>
        </p:txBody>
      </p:sp>
    </p:spTree>
    <p:extLst>
      <p:ext uri="{BB962C8B-B14F-4D97-AF65-F5344CB8AC3E}">
        <p14:creationId xmlns:p14="http://schemas.microsoft.com/office/powerpoint/2010/main" val="3716886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A764-AA4F-4E30-8026-D0E3A9F59B8C}"/>
              </a:ext>
            </a:extLst>
          </p:cNvPr>
          <p:cNvSpPr>
            <a:spLocks noGrp="1"/>
          </p:cNvSpPr>
          <p:nvPr>
            <p:ph type="title"/>
          </p:nvPr>
        </p:nvSpPr>
        <p:spPr/>
        <p:txBody>
          <a:bodyPr/>
          <a:lstStyle/>
          <a:p>
            <a:r>
              <a:rPr lang="en-US" dirty="0"/>
              <a:t>Manual shipment consolidation </a:t>
            </a:r>
          </a:p>
        </p:txBody>
      </p:sp>
      <p:pic>
        <p:nvPicPr>
          <p:cNvPr id="4" name="Content Placeholder 3">
            <a:extLst>
              <a:ext uri="{FF2B5EF4-FFF2-40B4-BE49-F238E27FC236}">
                <a16:creationId xmlns:a16="http://schemas.microsoft.com/office/drawing/2014/main" id="{91AC2B71-B336-4BC4-80EC-E2D9B7229233}"/>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666100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0F9C-157B-4F34-A092-B103FB201BFF}"/>
              </a:ext>
            </a:extLst>
          </p:cNvPr>
          <p:cNvSpPr>
            <a:spLocks noGrp="1"/>
          </p:cNvSpPr>
          <p:nvPr>
            <p:ph type="title"/>
          </p:nvPr>
        </p:nvSpPr>
        <p:spPr/>
        <p:txBody>
          <a:bodyPr/>
          <a:lstStyle/>
          <a:p>
            <a:r>
              <a:rPr lang="en-US" dirty="0"/>
              <a:t>Organization wide wave step code </a:t>
            </a:r>
          </a:p>
        </p:txBody>
      </p:sp>
      <p:pic>
        <p:nvPicPr>
          <p:cNvPr id="4" name="Content Placeholder 3">
            <a:extLst>
              <a:ext uri="{FF2B5EF4-FFF2-40B4-BE49-F238E27FC236}">
                <a16:creationId xmlns:a16="http://schemas.microsoft.com/office/drawing/2014/main" id="{23D59A7D-B707-4B22-83FB-9296CD701DBA}"/>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910930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F164-59A1-478A-ADC1-2973BD14F044}"/>
              </a:ext>
            </a:extLst>
          </p:cNvPr>
          <p:cNvSpPr>
            <a:spLocks noGrp="1"/>
          </p:cNvSpPr>
          <p:nvPr>
            <p:ph type="title"/>
          </p:nvPr>
        </p:nvSpPr>
        <p:spPr/>
        <p:txBody>
          <a:bodyPr/>
          <a:lstStyle/>
          <a:p>
            <a:r>
              <a:rPr lang="en-US" dirty="0"/>
              <a:t>Organization-wide system directed work sequencing </a:t>
            </a:r>
          </a:p>
        </p:txBody>
      </p:sp>
      <p:pic>
        <p:nvPicPr>
          <p:cNvPr id="4" name="Content Placeholder 3">
            <a:extLst>
              <a:ext uri="{FF2B5EF4-FFF2-40B4-BE49-F238E27FC236}">
                <a16:creationId xmlns:a16="http://schemas.microsoft.com/office/drawing/2014/main" id="{88D98310-5E12-4891-9361-0EF185CB65CC}"/>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217440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C66C-13F1-4B40-A6DF-86B03996B32A}"/>
              </a:ext>
            </a:extLst>
          </p:cNvPr>
          <p:cNvSpPr>
            <a:spLocks noGrp="1"/>
          </p:cNvSpPr>
          <p:nvPr>
            <p:ph type="title"/>
          </p:nvPr>
        </p:nvSpPr>
        <p:spPr/>
        <p:txBody>
          <a:bodyPr>
            <a:normAutofit/>
          </a:bodyPr>
          <a:lstStyle/>
          <a:p>
            <a:r>
              <a:rPr lang="en-US" dirty="0"/>
              <a:t>Globalization (cont.)</a:t>
            </a:r>
          </a:p>
        </p:txBody>
      </p:sp>
      <p:sp>
        <p:nvSpPr>
          <p:cNvPr id="3" name="Content Placeholder 2">
            <a:extLst>
              <a:ext uri="{FF2B5EF4-FFF2-40B4-BE49-F238E27FC236}">
                <a16:creationId xmlns:a16="http://schemas.microsoft.com/office/drawing/2014/main" id="{653BE5A3-FD4B-49BB-988B-F4D12C81BFDB}"/>
              </a:ext>
            </a:extLst>
          </p:cNvPr>
          <p:cNvSpPr>
            <a:spLocks noGrp="1"/>
          </p:cNvSpPr>
          <p:nvPr>
            <p:ph idx="1"/>
          </p:nvPr>
        </p:nvSpPr>
        <p:spPr/>
        <p:txBody>
          <a:bodyPr/>
          <a:lstStyle/>
          <a:p>
            <a:r>
              <a:rPr lang="en-US" dirty="0"/>
              <a:t>(BRA) Use file name from ER configuration for RPS file export </a:t>
            </a:r>
          </a:p>
        </p:txBody>
      </p:sp>
    </p:spTree>
    <p:extLst>
      <p:ext uri="{BB962C8B-B14F-4D97-AF65-F5344CB8AC3E}">
        <p14:creationId xmlns:p14="http://schemas.microsoft.com/office/powerpoint/2010/main" val="1573749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913E-CF33-4D34-932D-90779602B6B3}"/>
              </a:ext>
            </a:extLst>
          </p:cNvPr>
          <p:cNvSpPr>
            <a:spLocks noGrp="1"/>
          </p:cNvSpPr>
          <p:nvPr>
            <p:ph type="title"/>
          </p:nvPr>
        </p:nvSpPr>
        <p:spPr/>
        <p:txBody>
          <a:bodyPr/>
          <a:lstStyle/>
          <a:p>
            <a:r>
              <a:rPr lang="en-US" dirty="0"/>
              <a:t>Outbound sorting </a:t>
            </a:r>
          </a:p>
        </p:txBody>
      </p:sp>
      <p:pic>
        <p:nvPicPr>
          <p:cNvPr id="4" name="Content Placeholder 3">
            <a:extLst>
              <a:ext uri="{FF2B5EF4-FFF2-40B4-BE49-F238E27FC236}">
                <a16:creationId xmlns:a16="http://schemas.microsoft.com/office/drawing/2014/main" id="{352AE149-EBBD-4F48-900D-7B12A48F33AF}"/>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883793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76B9-6C67-4345-8310-C42EC949EA6C}"/>
              </a:ext>
            </a:extLst>
          </p:cNvPr>
          <p:cNvSpPr>
            <a:spLocks noGrp="1"/>
          </p:cNvSpPr>
          <p:nvPr>
            <p:ph type="title"/>
          </p:nvPr>
        </p:nvSpPr>
        <p:spPr/>
        <p:txBody>
          <a:bodyPr/>
          <a:lstStyle/>
          <a:p>
            <a:r>
              <a:rPr lang="en-US" dirty="0"/>
              <a:t>Planned cross docking </a:t>
            </a:r>
          </a:p>
        </p:txBody>
      </p:sp>
      <p:pic>
        <p:nvPicPr>
          <p:cNvPr id="4" name="Content Placeholder 3">
            <a:extLst>
              <a:ext uri="{FF2B5EF4-FFF2-40B4-BE49-F238E27FC236}">
                <a16:creationId xmlns:a16="http://schemas.microsoft.com/office/drawing/2014/main" id="{3F76DD9A-811D-49B7-BABF-70B4B8D1FF78}"/>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538548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B506-0E61-4BB8-9996-EAC816811012}"/>
              </a:ext>
            </a:extLst>
          </p:cNvPr>
          <p:cNvSpPr>
            <a:spLocks noGrp="1"/>
          </p:cNvSpPr>
          <p:nvPr>
            <p:ph type="title"/>
          </p:nvPr>
        </p:nvSpPr>
        <p:spPr/>
        <p:txBody>
          <a:bodyPr/>
          <a:lstStyle/>
          <a:p>
            <a:r>
              <a:rPr lang="en-US" dirty="0"/>
              <a:t>Planned production orders for Planning Optimization </a:t>
            </a:r>
          </a:p>
        </p:txBody>
      </p:sp>
      <p:pic>
        <p:nvPicPr>
          <p:cNvPr id="1026" name="Picture 2" descr="Data flow for regeneration runs">
            <a:extLst>
              <a:ext uri="{FF2B5EF4-FFF2-40B4-BE49-F238E27FC236}">
                <a16:creationId xmlns:a16="http://schemas.microsoft.com/office/drawing/2014/main" id="{865D9005-1449-4741-93A0-F3EE635461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87046" y="1825625"/>
            <a:ext cx="8017907" cy="411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601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C280-990A-46EF-9005-C2EC634399CF}"/>
              </a:ext>
            </a:extLst>
          </p:cNvPr>
          <p:cNvSpPr>
            <a:spLocks noGrp="1"/>
          </p:cNvSpPr>
          <p:nvPr>
            <p:ph type="title"/>
          </p:nvPr>
        </p:nvSpPr>
        <p:spPr/>
        <p:txBody>
          <a:bodyPr>
            <a:normAutofit fontScale="90000"/>
          </a:bodyPr>
          <a:lstStyle/>
          <a:p>
            <a:r>
              <a:rPr lang="en-US" dirty="0"/>
              <a:t>Improved user experience for the Report progress dialog in the Job Card Device. </a:t>
            </a:r>
          </a:p>
        </p:txBody>
      </p:sp>
      <p:pic>
        <p:nvPicPr>
          <p:cNvPr id="4" name="Content Placeholder 3">
            <a:extLst>
              <a:ext uri="{FF2B5EF4-FFF2-40B4-BE49-F238E27FC236}">
                <a16:creationId xmlns:a16="http://schemas.microsoft.com/office/drawing/2014/main" id="{55A82A6B-B8CA-48B9-B2C6-B7D1E083BC53}"/>
              </a:ext>
            </a:extLst>
          </p:cNvPr>
          <p:cNvPicPr>
            <a:picLocks noGrp="1" noChangeAspect="1"/>
          </p:cNvPicPr>
          <p:nvPr>
            <p:ph idx="1"/>
          </p:nvPr>
        </p:nvPicPr>
        <p:blipFill>
          <a:blip r:embed="rId2"/>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579800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2A9B-8A0B-4692-8B56-5B9E1B4ED7AD}"/>
              </a:ext>
            </a:extLst>
          </p:cNvPr>
          <p:cNvSpPr>
            <a:spLocks noGrp="1"/>
          </p:cNvSpPr>
          <p:nvPr>
            <p:ph type="title"/>
          </p:nvPr>
        </p:nvSpPr>
        <p:spPr/>
        <p:txBody>
          <a:bodyPr/>
          <a:lstStyle/>
          <a:p>
            <a:r>
              <a:rPr lang="en-US" dirty="0"/>
              <a:t>Print label from Job Card Device </a:t>
            </a:r>
          </a:p>
        </p:txBody>
      </p:sp>
      <p:pic>
        <p:nvPicPr>
          <p:cNvPr id="4" name="Content Placeholder 3">
            <a:extLst>
              <a:ext uri="{FF2B5EF4-FFF2-40B4-BE49-F238E27FC236}">
                <a16:creationId xmlns:a16="http://schemas.microsoft.com/office/drawing/2014/main" id="{E0325A08-E2EE-4D17-BCB4-1839C960D6C0}"/>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910028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E262-C07C-4D8D-ADC0-02F9B3E6AB2C}"/>
              </a:ext>
            </a:extLst>
          </p:cNvPr>
          <p:cNvSpPr>
            <a:spLocks noGrp="1"/>
          </p:cNvSpPr>
          <p:nvPr>
            <p:ph type="title"/>
          </p:nvPr>
        </p:nvSpPr>
        <p:spPr/>
        <p:txBody>
          <a:bodyPr/>
          <a:lstStyle/>
          <a:p>
            <a:r>
              <a:rPr lang="en-US" dirty="0"/>
              <a:t>Product service type </a:t>
            </a:r>
          </a:p>
        </p:txBody>
      </p:sp>
      <p:pic>
        <p:nvPicPr>
          <p:cNvPr id="4" name="Content Placeholder 3">
            <a:extLst>
              <a:ext uri="{FF2B5EF4-FFF2-40B4-BE49-F238E27FC236}">
                <a16:creationId xmlns:a16="http://schemas.microsoft.com/office/drawing/2014/main" id="{9EFDADF2-2A01-4859-ABA8-B298EEB0AD85}"/>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05682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0EE1-DD75-40C1-88A7-BFF1C8D56BE8}"/>
              </a:ext>
            </a:extLst>
          </p:cNvPr>
          <p:cNvSpPr>
            <a:spLocks noGrp="1"/>
          </p:cNvSpPr>
          <p:nvPr>
            <p:ph type="title"/>
          </p:nvPr>
        </p:nvSpPr>
        <p:spPr/>
        <p:txBody>
          <a:bodyPr/>
          <a:lstStyle/>
          <a:p>
            <a:r>
              <a:rPr lang="en-US" dirty="0"/>
              <a:t>Quality check (WHS)</a:t>
            </a:r>
          </a:p>
        </p:txBody>
      </p:sp>
      <p:pic>
        <p:nvPicPr>
          <p:cNvPr id="4" name="Content Placeholder 3">
            <a:extLst>
              <a:ext uri="{FF2B5EF4-FFF2-40B4-BE49-F238E27FC236}">
                <a16:creationId xmlns:a16="http://schemas.microsoft.com/office/drawing/2014/main" id="{CF4100EE-18B2-4FC6-850D-10C1D8061F58}"/>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119570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599A-A747-4319-8338-B4F0A6745DCE}"/>
              </a:ext>
            </a:extLst>
          </p:cNvPr>
          <p:cNvSpPr>
            <a:spLocks noGrp="1"/>
          </p:cNvSpPr>
          <p:nvPr>
            <p:ph type="title"/>
          </p:nvPr>
        </p:nvSpPr>
        <p:spPr/>
        <p:txBody>
          <a:bodyPr/>
          <a:lstStyle/>
          <a:p>
            <a:r>
              <a:rPr lang="en-US" dirty="0"/>
              <a:t>Replenishment over location capacity </a:t>
            </a:r>
          </a:p>
        </p:txBody>
      </p:sp>
      <p:pic>
        <p:nvPicPr>
          <p:cNvPr id="4" name="Content Placeholder 3">
            <a:extLst>
              <a:ext uri="{FF2B5EF4-FFF2-40B4-BE49-F238E27FC236}">
                <a16:creationId xmlns:a16="http://schemas.microsoft.com/office/drawing/2014/main" id="{05DA2646-4732-4653-BA17-094AF449BD83}"/>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3301354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84C3-78C4-4004-A0D1-4819AF7A79C4}"/>
              </a:ext>
            </a:extLst>
          </p:cNvPr>
          <p:cNvSpPr>
            <a:spLocks noGrp="1"/>
          </p:cNvSpPr>
          <p:nvPr>
            <p:ph type="title"/>
          </p:nvPr>
        </p:nvSpPr>
        <p:spPr/>
        <p:txBody>
          <a:bodyPr/>
          <a:lstStyle/>
          <a:p>
            <a:r>
              <a:rPr lang="en-US"/>
              <a:t>RFQ questions and answers </a:t>
            </a:r>
            <a:endParaRPr lang="en-US" dirty="0"/>
          </a:p>
        </p:txBody>
      </p:sp>
      <p:pic>
        <p:nvPicPr>
          <p:cNvPr id="4" name="Content Placeholder 3">
            <a:extLst>
              <a:ext uri="{FF2B5EF4-FFF2-40B4-BE49-F238E27FC236}">
                <a16:creationId xmlns:a16="http://schemas.microsoft.com/office/drawing/2014/main" id="{C0A349FB-6BF9-4F15-8B24-45DE518D5D2E}"/>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728932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84C3-78C4-4004-A0D1-4819AF7A79C4}"/>
              </a:ext>
            </a:extLst>
          </p:cNvPr>
          <p:cNvSpPr>
            <a:spLocks noGrp="1"/>
          </p:cNvSpPr>
          <p:nvPr>
            <p:ph type="title"/>
          </p:nvPr>
        </p:nvSpPr>
        <p:spPr/>
        <p:txBody>
          <a:bodyPr/>
          <a:lstStyle/>
          <a:p>
            <a:r>
              <a:rPr lang="en-US"/>
              <a:t>RFQ questions and answers </a:t>
            </a:r>
            <a:endParaRPr lang="en-US" dirty="0"/>
          </a:p>
        </p:txBody>
      </p:sp>
      <p:pic>
        <p:nvPicPr>
          <p:cNvPr id="7" name="Content Placeholder 6">
            <a:extLst>
              <a:ext uri="{FF2B5EF4-FFF2-40B4-BE49-F238E27FC236}">
                <a16:creationId xmlns:a16="http://schemas.microsoft.com/office/drawing/2014/main" id="{C32B8DAC-9A8A-4C94-94ED-673D062B2227}"/>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93205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F12CFC-AB18-4D8E-B783-8112FB06EC91}"/>
              </a:ext>
            </a:extLst>
          </p:cNvPr>
          <p:cNvSpPr>
            <a:spLocks noGrp="1"/>
          </p:cNvSpPr>
          <p:nvPr>
            <p:ph type="title"/>
          </p:nvPr>
        </p:nvSpPr>
        <p:spPr/>
        <p:txBody>
          <a:bodyPr/>
          <a:lstStyle/>
          <a:p>
            <a:r>
              <a:rPr lang="en-US" dirty="0"/>
              <a:t>Simple Features</a:t>
            </a:r>
            <a:br>
              <a:rPr lang="en-US" dirty="0"/>
            </a:br>
            <a:endParaRPr lang="en-US" dirty="0"/>
          </a:p>
        </p:txBody>
      </p:sp>
    </p:spTree>
    <p:extLst>
      <p:ext uri="{BB962C8B-B14F-4D97-AF65-F5344CB8AC3E}">
        <p14:creationId xmlns:p14="http://schemas.microsoft.com/office/powerpoint/2010/main" val="2000375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A39E-8CEA-4AE6-B189-3AFB0BEF77FB}"/>
              </a:ext>
            </a:extLst>
          </p:cNvPr>
          <p:cNvSpPr>
            <a:spLocks noGrp="1"/>
          </p:cNvSpPr>
          <p:nvPr>
            <p:ph type="title"/>
          </p:nvPr>
        </p:nvSpPr>
        <p:spPr/>
        <p:txBody>
          <a:bodyPr/>
          <a:lstStyle/>
          <a:p>
            <a:r>
              <a:rPr lang="en-US" dirty="0"/>
              <a:t>Warehouse slotting feature </a:t>
            </a:r>
          </a:p>
        </p:txBody>
      </p:sp>
      <p:pic>
        <p:nvPicPr>
          <p:cNvPr id="4" name="Content Placeholder 3">
            <a:extLst>
              <a:ext uri="{FF2B5EF4-FFF2-40B4-BE49-F238E27FC236}">
                <a16:creationId xmlns:a16="http://schemas.microsoft.com/office/drawing/2014/main" id="{9006FE02-E091-45F4-A050-D092EDC5A238}"/>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2862264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8BD1-6E4E-427D-BF6A-E2EFC7C7E60D}"/>
              </a:ext>
            </a:extLst>
          </p:cNvPr>
          <p:cNvSpPr>
            <a:spLocks noGrp="1"/>
          </p:cNvSpPr>
          <p:nvPr>
            <p:ph type="title"/>
          </p:nvPr>
        </p:nvSpPr>
        <p:spPr/>
        <p:txBody>
          <a:bodyPr/>
          <a:lstStyle/>
          <a:p>
            <a:r>
              <a:rPr lang="en-US" dirty="0"/>
              <a:t>Wave label printing </a:t>
            </a:r>
          </a:p>
        </p:txBody>
      </p:sp>
      <p:pic>
        <p:nvPicPr>
          <p:cNvPr id="4" name="Content Placeholder 3">
            <a:extLst>
              <a:ext uri="{FF2B5EF4-FFF2-40B4-BE49-F238E27FC236}">
                <a16:creationId xmlns:a16="http://schemas.microsoft.com/office/drawing/2014/main" id="{6A7E3413-23C6-4A97-BCBF-601B27420567}"/>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2763838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EEAD-FC0B-4F5B-96FA-BB1B5CF638FE}"/>
              </a:ext>
            </a:extLst>
          </p:cNvPr>
          <p:cNvSpPr>
            <a:spLocks noGrp="1"/>
          </p:cNvSpPr>
          <p:nvPr>
            <p:ph type="title"/>
          </p:nvPr>
        </p:nvSpPr>
        <p:spPr/>
        <p:txBody>
          <a:bodyPr/>
          <a:lstStyle/>
          <a:p>
            <a:r>
              <a:rPr lang="en-US" dirty="0"/>
              <a:t>Wave Load building feature </a:t>
            </a:r>
          </a:p>
        </p:txBody>
      </p:sp>
      <p:pic>
        <p:nvPicPr>
          <p:cNvPr id="4" name="Content Placeholder 3">
            <a:extLst>
              <a:ext uri="{FF2B5EF4-FFF2-40B4-BE49-F238E27FC236}">
                <a16:creationId xmlns:a16="http://schemas.microsoft.com/office/drawing/2014/main" id="{C90706A0-FB01-4430-9087-0003E9CBD6E6}"/>
              </a:ext>
            </a:extLst>
          </p:cNvPr>
          <p:cNvPicPr>
            <a:picLocks noGrp="1" noChangeAspect="1"/>
          </p:cNvPicPr>
          <p:nvPr>
            <p:ph idx="1"/>
          </p:nvPr>
        </p:nvPicPr>
        <p:blipFill>
          <a:blip r:embed="rId3"/>
          <a:stretch>
            <a:fillRect/>
          </a:stretch>
        </p:blipFill>
        <p:spPr>
          <a:xfrm>
            <a:off x="1883449" y="1825625"/>
            <a:ext cx="8425101" cy="4111625"/>
          </a:xfrm>
          <a:prstGeom prst="rect">
            <a:avLst/>
          </a:prstGeom>
        </p:spPr>
      </p:pic>
    </p:spTree>
    <p:extLst>
      <p:ext uri="{BB962C8B-B14F-4D97-AF65-F5344CB8AC3E}">
        <p14:creationId xmlns:p14="http://schemas.microsoft.com/office/powerpoint/2010/main" val="1024221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02372" y="1018525"/>
            <a:ext cx="10515600" cy="858401"/>
          </a:xfrm>
        </p:spPr>
        <p:txBody>
          <a:bodyPr>
            <a:normAutofit fontScale="90000"/>
          </a:bodyPr>
          <a:lstStyle/>
          <a:p>
            <a:pPr algn="ctr"/>
            <a:r>
              <a:rPr lang="en-US" sz="6000" dirty="0"/>
              <a:t>THANK YOU!</a:t>
            </a:r>
          </a:p>
        </p:txBody>
      </p:sp>
      <p:sp>
        <p:nvSpPr>
          <p:cNvPr id="9" name="Subtitle 6"/>
          <p:cNvSpPr txBox="1">
            <a:spLocks/>
          </p:cNvSpPr>
          <p:nvPr/>
        </p:nvSpPr>
        <p:spPr>
          <a:xfrm>
            <a:off x="1488172" y="1768642"/>
            <a:ext cx="9144000" cy="35491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b="1" dirty="0">
                <a:solidFill>
                  <a:schemeClr val="bg1"/>
                </a:solidFill>
              </a:rPr>
              <a:t>Any questions now?</a:t>
            </a:r>
          </a:p>
          <a:p>
            <a:pPr marL="0" indent="0" algn="ctr">
              <a:buNone/>
            </a:pPr>
            <a:r>
              <a:rPr lang="en-US" dirty="0">
                <a:solidFill>
                  <a:schemeClr val="bg1"/>
                </a:solidFill>
              </a:rPr>
              <a:t>If not, you can always contact me later:</a:t>
            </a:r>
          </a:p>
          <a:p>
            <a:pPr marL="0" indent="0" algn="ctr">
              <a:buNone/>
            </a:pPr>
            <a:endParaRPr lang="en-US" dirty="0">
              <a:solidFill>
                <a:schemeClr val="bg1"/>
              </a:solidFill>
            </a:endParaRPr>
          </a:p>
          <a:p>
            <a:pPr marL="0" indent="0" algn="ctr">
              <a:buNone/>
            </a:pPr>
            <a:r>
              <a:rPr lang="en-US" dirty="0">
                <a:solidFill>
                  <a:schemeClr val="bg1"/>
                </a:solidFill>
              </a:rPr>
              <a:t>Nathan Clouse</a:t>
            </a:r>
          </a:p>
          <a:p>
            <a:pPr marL="0" indent="0" algn="ctr">
              <a:buNone/>
            </a:pPr>
            <a:r>
              <a:rPr lang="en-US" dirty="0">
                <a:solidFill>
                  <a:schemeClr val="bg1"/>
                </a:solidFill>
              </a:rPr>
              <a:t>Nathan.Clouse@DynamicConsulting.com</a:t>
            </a:r>
          </a:p>
          <a:p>
            <a:pPr marL="0" indent="0" algn="ctr">
              <a:buNone/>
            </a:pPr>
            <a:r>
              <a:rPr lang="en-US" dirty="0">
                <a:solidFill>
                  <a:schemeClr val="bg1"/>
                </a:solidFill>
              </a:rPr>
              <a:t>@</a:t>
            </a:r>
            <a:r>
              <a:rPr lang="en-US" dirty="0" err="1">
                <a:solidFill>
                  <a:schemeClr val="bg1"/>
                </a:solidFill>
              </a:rPr>
              <a:t>NathanClouseAX</a:t>
            </a:r>
            <a:endParaRPr lang="en-US" dirty="0">
              <a:solidFill>
                <a:schemeClr val="bg1"/>
              </a:solidFill>
            </a:endParaRPr>
          </a:p>
        </p:txBody>
      </p:sp>
    </p:spTree>
    <p:extLst>
      <p:ext uri="{BB962C8B-B14F-4D97-AF65-F5344CB8AC3E}">
        <p14:creationId xmlns:p14="http://schemas.microsoft.com/office/powerpoint/2010/main" val="2105065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D2951C-383A-4B18-95BF-5E44379A9B04}"/>
              </a:ext>
            </a:extLst>
          </p:cNvPr>
          <p:cNvPicPr>
            <a:picLocks noChangeAspect="1"/>
          </p:cNvPicPr>
          <p:nvPr/>
        </p:nvPicPr>
        <p:blipFill>
          <a:blip r:embed="rId2"/>
          <a:srcRect/>
          <a:stretch/>
        </p:blipFill>
        <p:spPr>
          <a:xfrm>
            <a:off x="3596056" y="2428155"/>
            <a:ext cx="4999887" cy="2001691"/>
          </a:xfrm>
          <a:prstGeom prst="rect">
            <a:avLst/>
          </a:prstGeom>
        </p:spPr>
      </p:pic>
    </p:spTree>
    <p:extLst>
      <p:ext uri="{BB962C8B-B14F-4D97-AF65-F5344CB8AC3E}">
        <p14:creationId xmlns:p14="http://schemas.microsoft.com/office/powerpoint/2010/main" val="250302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9CC5D-C910-4391-9A81-101C2261E552}"/>
              </a:ext>
            </a:extLst>
          </p:cNvPr>
          <p:cNvSpPr>
            <a:spLocks noGrp="1"/>
          </p:cNvSpPr>
          <p:nvPr>
            <p:ph type="title"/>
          </p:nvPr>
        </p:nvSpPr>
        <p:spPr/>
        <p:txBody>
          <a:bodyPr/>
          <a:lstStyle/>
          <a:p>
            <a:r>
              <a:rPr lang="en-US" dirty="0"/>
              <a:t>Simple</a:t>
            </a:r>
          </a:p>
        </p:txBody>
      </p:sp>
      <p:sp>
        <p:nvSpPr>
          <p:cNvPr id="4" name="Content Placeholder 3">
            <a:extLst>
              <a:ext uri="{FF2B5EF4-FFF2-40B4-BE49-F238E27FC236}">
                <a16:creationId xmlns:a16="http://schemas.microsoft.com/office/drawing/2014/main" id="{FAFE9325-3A04-4C4C-AE8B-C36F6E1ADD76}"/>
              </a:ext>
            </a:extLst>
          </p:cNvPr>
          <p:cNvSpPr>
            <a:spLocks noGrp="1"/>
          </p:cNvSpPr>
          <p:nvPr>
            <p:ph idx="1"/>
          </p:nvPr>
        </p:nvSpPr>
        <p:spPr/>
        <p:txBody>
          <a:bodyPr/>
          <a:lstStyle/>
          <a:p>
            <a:r>
              <a:rPr lang="en-US" dirty="0"/>
              <a:t>Allow empty batch attributes values</a:t>
            </a:r>
          </a:p>
          <a:p>
            <a:r>
              <a:rPr lang="en-US" dirty="0"/>
              <a:t>Make mobile device inventory movement inventory status field editable </a:t>
            </a:r>
          </a:p>
        </p:txBody>
      </p:sp>
    </p:spTree>
    <p:extLst>
      <p:ext uri="{BB962C8B-B14F-4D97-AF65-F5344CB8AC3E}">
        <p14:creationId xmlns:p14="http://schemas.microsoft.com/office/powerpoint/2010/main" val="1692242801"/>
      </p:ext>
    </p:extLst>
  </p:cSld>
  <p:clrMapOvr>
    <a:masterClrMapping/>
  </p:clrMapOvr>
</p:sld>
</file>

<file path=ppt/theme/theme1.xml><?xml version="1.0" encoding="utf-8"?>
<a:theme xmlns:a="http://schemas.openxmlformats.org/drawingml/2006/main" name="Office Theme">
  <a:themeElements>
    <a:clrScheme name="Dynamic Communities">
      <a:dk1>
        <a:srgbClr val="3F454F"/>
      </a:dk1>
      <a:lt1>
        <a:srgbClr val="FFFFFF"/>
      </a:lt1>
      <a:dk2>
        <a:srgbClr val="84BD00"/>
      </a:dk2>
      <a:lt2>
        <a:srgbClr val="EAEAEA"/>
      </a:lt2>
      <a:accent1>
        <a:srgbClr val="2B2663"/>
      </a:accent1>
      <a:accent2>
        <a:srgbClr val="0095C8"/>
      </a:accent2>
      <a:accent3>
        <a:srgbClr val="E4002B"/>
      </a:accent3>
      <a:accent4>
        <a:srgbClr val="FFB81C"/>
      </a:accent4>
      <a:accent5>
        <a:srgbClr val="3D1B52"/>
      </a:accent5>
      <a:accent6>
        <a:srgbClr val="F2C818"/>
      </a:accent6>
      <a:hlink>
        <a:srgbClr val="0095C8"/>
      </a:hlink>
      <a:folHlink>
        <a:srgbClr val="655DC0"/>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CFC21B6-8BBC-574A-806E-E8EDB8082820}" vid="{BA1C1151-6025-B945-B885-F051C4EA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B1A4C7-BC1F-492B-8177-20D2B0FB3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B65F85-4D2A-4917-92E4-9B194CB8A7F4}">
  <ds:schemaRefs>
    <ds:schemaRef ds:uri="http://schemas.microsoft.com/sharepoint/v3/contenttype/forms"/>
  </ds:schemaRefs>
</ds:datastoreItem>
</file>

<file path=customXml/itemProps3.xml><?xml version="1.0" encoding="utf-8"?>
<ds:datastoreItem xmlns:ds="http://schemas.openxmlformats.org/officeDocument/2006/customXml" ds:itemID="{6A4F6974-3FF7-4AF9-B1EC-A862849A67DD}">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3dd97c74-5ef0-47a1-a0c0-112a138906c0"/>
    <ds:schemaRef ds:uri="bb5988d6-8fef-43bf-8684-73b55c79ce3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8922</TotalTime>
  <Words>4352</Words>
  <Application>Microsoft Office PowerPoint</Application>
  <PresentationFormat>Widescreen</PresentationFormat>
  <Paragraphs>387</Paragraphs>
  <Slides>84</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segoe ui</vt:lpstr>
      <vt:lpstr>Segoe UI Black</vt:lpstr>
      <vt:lpstr>Segoe UI Black</vt:lpstr>
      <vt:lpstr>Office Theme</vt:lpstr>
      <vt:lpstr>PowerPoint Presentation</vt:lpstr>
      <vt:lpstr>Nathan Clouse </vt:lpstr>
      <vt:lpstr>PowerPoint Presentation</vt:lpstr>
      <vt:lpstr>New in 10.0.8</vt:lpstr>
      <vt:lpstr>Globalization </vt:lpstr>
      <vt:lpstr>Globalization</vt:lpstr>
      <vt:lpstr>Globalization (cont.)</vt:lpstr>
      <vt:lpstr>Simple Features </vt:lpstr>
      <vt:lpstr>Simple</vt:lpstr>
      <vt:lpstr>Enable update to bank transaction types for advanced bank reconciliation</vt:lpstr>
      <vt:lpstr>Enable update to bank transaction types for advanced bank reconciliation</vt:lpstr>
      <vt:lpstr>Navigation to BOM version from BOM lines</vt:lpstr>
      <vt:lpstr>Purchasing cXML enhancements </vt:lpstr>
      <vt:lpstr>Office-like UI experience for Business document management </vt:lpstr>
      <vt:lpstr>Using unit of measure and unit quantity in inventory journals</vt:lpstr>
      <vt:lpstr>Using unit of measure and unit quantity in inventory journals</vt:lpstr>
      <vt:lpstr>Enable automatic generation of license plate number when reporting as finished in the job card device. </vt:lpstr>
      <vt:lpstr>Require date range on Posted transactions by journal report </vt:lpstr>
      <vt:lpstr>Require date range on Posted transactions by journal report </vt:lpstr>
      <vt:lpstr>Enable partial receipt of subcontracted items and fix an issue with the  calculation of scrap for BOM lines of type Vendor. </vt:lpstr>
      <vt:lpstr>Cash Position Inquiry </vt:lpstr>
      <vt:lpstr>Set job description on the Position and Forecast position pages be read-only </vt:lpstr>
      <vt:lpstr>Set job description on the Position and Forecast position pages be read-only </vt:lpstr>
      <vt:lpstr>Forecast position detail report </vt:lpstr>
      <vt:lpstr>Purchase agreement matching policy </vt:lpstr>
      <vt:lpstr>Subledger transfer to General Ledger performance optimization </vt:lpstr>
      <vt:lpstr>Auto-match and create expense from receipt </vt:lpstr>
      <vt:lpstr>Auto-match and create expense from receipt </vt:lpstr>
      <vt:lpstr>Vendor Invoice Workflow Enhancements</vt:lpstr>
      <vt:lpstr>Parent license plates cannot be target license plates. </vt:lpstr>
      <vt:lpstr>Deferred put - container </vt:lpstr>
      <vt:lpstr>New in 10.0.9</vt:lpstr>
      <vt:lpstr>Globalization </vt:lpstr>
      <vt:lpstr>Globalization</vt:lpstr>
      <vt:lpstr>Globalization</vt:lpstr>
      <vt:lpstr>Simple</vt:lpstr>
      <vt:lpstr>Simple</vt:lpstr>
      <vt:lpstr>Simple</vt:lpstr>
      <vt:lpstr>Simple</vt:lpstr>
      <vt:lpstr>Simple</vt:lpstr>
      <vt:lpstr>Simple</vt:lpstr>
      <vt:lpstr>(Preview) Grouping in grids </vt:lpstr>
      <vt:lpstr>(Preview) Grouping in grids </vt:lpstr>
      <vt:lpstr>(Preview) Grouping in grids </vt:lpstr>
      <vt:lpstr>(Preview) Grouping in grids </vt:lpstr>
      <vt:lpstr>Add Vendor ID, Vendor name, Customer ID, and Customer name to the Voucher transaction list page. </vt:lpstr>
      <vt:lpstr>Add Vendor ID, Vendor name, Customer ID, and Customer name to the Voucher transaction list page. </vt:lpstr>
      <vt:lpstr>Allow filtering the Tax 1099 detail report by reporting year </vt:lpstr>
      <vt:lpstr>Catch weight product processing with warehouse management </vt:lpstr>
      <vt:lpstr>Check unit precision for not-stocked items </vt:lpstr>
      <vt:lpstr>Cluster Putaway Feature </vt:lpstr>
      <vt:lpstr>Compare item prices storage </vt:lpstr>
      <vt:lpstr>Consolidate shipment </vt:lpstr>
      <vt:lpstr>Credit management (10.0.8)</vt:lpstr>
      <vt:lpstr>Credit Management  (10.0.9)</vt:lpstr>
      <vt:lpstr>Credit Management  (10.0.9)</vt:lpstr>
      <vt:lpstr>Flexible warehouse-level dimension reservation </vt:lpstr>
      <vt:lpstr>Flexible warehouse-level dimension reservation </vt:lpstr>
      <vt:lpstr>Flexible warehouse-level dimension reservation </vt:lpstr>
      <vt:lpstr>IoT Intelligence </vt:lpstr>
      <vt:lpstr>IoT Intelligence </vt:lpstr>
      <vt:lpstr>Item consolidation location utilization </vt:lpstr>
      <vt:lpstr>Item consolidation location utilization </vt:lpstr>
      <vt:lpstr>Location license plate positioning </vt:lpstr>
      <vt:lpstr>Location product dimension mixing </vt:lpstr>
      <vt:lpstr>Manual shipment consolidation </vt:lpstr>
      <vt:lpstr>Manual shipment consolidation </vt:lpstr>
      <vt:lpstr>Organization wide wave step code </vt:lpstr>
      <vt:lpstr>Organization-wide system directed work sequencing </vt:lpstr>
      <vt:lpstr>Outbound sorting </vt:lpstr>
      <vt:lpstr>Planned cross docking </vt:lpstr>
      <vt:lpstr>Planned production orders for Planning Optimization </vt:lpstr>
      <vt:lpstr>Improved user experience for the Report progress dialog in the Job Card Device. </vt:lpstr>
      <vt:lpstr>Print label from Job Card Device </vt:lpstr>
      <vt:lpstr>Product service type </vt:lpstr>
      <vt:lpstr>Quality check (WHS)</vt:lpstr>
      <vt:lpstr>Replenishment over location capacity </vt:lpstr>
      <vt:lpstr>RFQ questions and answers </vt:lpstr>
      <vt:lpstr>RFQ questions and answers </vt:lpstr>
      <vt:lpstr>Warehouse slotting feature </vt:lpstr>
      <vt:lpstr>Wave label printing </vt:lpstr>
      <vt:lpstr>Wave Load building feature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Jenna Knoblauch</dc:creator>
  <cp:lastModifiedBy>Nathan Clouse</cp:lastModifiedBy>
  <cp:revision>154</cp:revision>
  <dcterms:created xsi:type="dcterms:W3CDTF">2017-04-26T14:26:38Z</dcterms:created>
  <dcterms:modified xsi:type="dcterms:W3CDTF">2020-03-26T14:38:32Z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ies>
</file>